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257" r:id="rId2"/>
    <p:sldId id="327" r:id="rId3"/>
    <p:sldId id="1080" r:id="rId4"/>
    <p:sldId id="1107" r:id="rId5"/>
    <p:sldId id="1104" r:id="rId6"/>
    <p:sldId id="1102" r:id="rId7"/>
    <p:sldId id="1103" r:id="rId8"/>
    <p:sldId id="1101" r:id="rId9"/>
    <p:sldId id="262" r:id="rId10"/>
    <p:sldId id="260" r:id="rId11"/>
    <p:sldId id="266" r:id="rId12"/>
    <p:sldId id="264" r:id="rId13"/>
    <p:sldId id="256" r:id="rId14"/>
    <p:sldId id="1105" r:id="rId1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439"/>
    <p:restoredTop sz="77879"/>
  </p:normalViewPr>
  <p:slideViewPr>
    <p:cSldViewPr snapToGrid="0" snapToObjects="1">
      <p:cViewPr varScale="1">
        <p:scale>
          <a:sx n="50" d="100"/>
          <a:sy n="50" d="100"/>
        </p:scale>
        <p:origin x="1374" y="36"/>
      </p:cViewPr>
      <p:guideLst>
        <p:guide orient="horz" pos="2160"/>
        <p:guide pos="2880"/>
      </p:guideLst>
    </p:cSldViewPr>
  </p:slid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D191FA-F517-EE47-A70C-BE68CD7CB2EB}" type="datetimeFigureOut">
              <a:rPr lang="en-US" smtClean="0"/>
              <a:t>5/22/2020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D51287-A163-FB4B-A26C-5D2607A556DC}" type="slidenum">
              <a:rPr lang="en-US" smtClean="0"/>
              <a:t>‹#›</a:t>
            </a:fld>
            <a:endParaRPr lang="en-US"/>
          </a:p>
        </p:txBody>
      </p:sp>
    </p:spTree>
    <p:extLst>
      <p:ext uri="{BB962C8B-B14F-4D97-AF65-F5344CB8AC3E}">
        <p14:creationId xmlns:p14="http://schemas.microsoft.com/office/powerpoint/2010/main" val="18931685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D51287-A163-FB4B-A26C-5D2607A556DC}" type="slidenum">
              <a:rPr lang="en-US" smtClean="0"/>
              <a:t>1</a:t>
            </a:fld>
            <a:endParaRPr lang="en-US"/>
          </a:p>
        </p:txBody>
      </p:sp>
    </p:spTree>
    <p:extLst>
      <p:ext uri="{BB962C8B-B14F-4D97-AF65-F5344CB8AC3E}">
        <p14:creationId xmlns:p14="http://schemas.microsoft.com/office/powerpoint/2010/main" val="1083508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D51287-A163-FB4B-A26C-5D2607A556DC}" type="slidenum">
              <a:rPr lang="en-US" smtClean="0"/>
              <a:t>14</a:t>
            </a:fld>
            <a:endParaRPr lang="en-US"/>
          </a:p>
        </p:txBody>
      </p:sp>
    </p:spTree>
    <p:extLst>
      <p:ext uri="{BB962C8B-B14F-4D97-AF65-F5344CB8AC3E}">
        <p14:creationId xmlns:p14="http://schemas.microsoft.com/office/powerpoint/2010/main" val="25171208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D51287-A163-FB4B-A26C-5D2607A556DC}" type="slidenum">
              <a:rPr lang="en-US" smtClean="0"/>
              <a:t>2</a:t>
            </a:fld>
            <a:endParaRPr lang="en-US"/>
          </a:p>
        </p:txBody>
      </p:sp>
    </p:spTree>
    <p:extLst>
      <p:ext uri="{BB962C8B-B14F-4D97-AF65-F5344CB8AC3E}">
        <p14:creationId xmlns:p14="http://schemas.microsoft.com/office/powerpoint/2010/main" val="41972714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D51287-A163-FB4B-A26C-5D2607A556DC}" type="slidenum">
              <a:rPr lang="en-US" smtClean="0"/>
              <a:t>3</a:t>
            </a:fld>
            <a:endParaRPr lang="en-US"/>
          </a:p>
        </p:txBody>
      </p:sp>
    </p:spTree>
    <p:extLst>
      <p:ext uri="{BB962C8B-B14F-4D97-AF65-F5344CB8AC3E}">
        <p14:creationId xmlns:p14="http://schemas.microsoft.com/office/powerpoint/2010/main" val="2713958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D51287-A163-FB4B-A26C-5D2607A556DC}" type="slidenum">
              <a:rPr lang="en-US" smtClean="0"/>
              <a:t>4</a:t>
            </a:fld>
            <a:endParaRPr lang="en-US"/>
          </a:p>
        </p:txBody>
      </p:sp>
    </p:spTree>
    <p:extLst>
      <p:ext uri="{BB962C8B-B14F-4D97-AF65-F5344CB8AC3E}">
        <p14:creationId xmlns:p14="http://schemas.microsoft.com/office/powerpoint/2010/main" val="198627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D51287-A163-FB4B-A26C-5D2607A556DC}" type="slidenum">
              <a:rPr lang="en-US" smtClean="0"/>
              <a:t>5</a:t>
            </a:fld>
            <a:endParaRPr lang="en-US"/>
          </a:p>
        </p:txBody>
      </p:sp>
    </p:spTree>
    <p:extLst>
      <p:ext uri="{BB962C8B-B14F-4D97-AF65-F5344CB8AC3E}">
        <p14:creationId xmlns:p14="http://schemas.microsoft.com/office/powerpoint/2010/main" val="1081064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D51287-A163-FB4B-A26C-5D2607A556DC}" type="slidenum">
              <a:rPr lang="en-US" smtClean="0"/>
              <a:t>6</a:t>
            </a:fld>
            <a:endParaRPr lang="en-US"/>
          </a:p>
        </p:txBody>
      </p:sp>
    </p:spTree>
    <p:extLst>
      <p:ext uri="{BB962C8B-B14F-4D97-AF65-F5344CB8AC3E}">
        <p14:creationId xmlns:p14="http://schemas.microsoft.com/office/powerpoint/2010/main" val="13448091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D51287-A163-FB4B-A26C-5D2607A556DC}" type="slidenum">
              <a:rPr lang="en-US" smtClean="0"/>
              <a:t>7</a:t>
            </a:fld>
            <a:endParaRPr lang="en-US"/>
          </a:p>
        </p:txBody>
      </p:sp>
    </p:spTree>
    <p:extLst>
      <p:ext uri="{BB962C8B-B14F-4D97-AF65-F5344CB8AC3E}">
        <p14:creationId xmlns:p14="http://schemas.microsoft.com/office/powerpoint/2010/main" val="24214852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D51287-A163-FB4B-A26C-5D2607A556DC}" type="slidenum">
              <a:rPr lang="en-US" smtClean="0"/>
              <a:t>8</a:t>
            </a:fld>
            <a:endParaRPr lang="en-US"/>
          </a:p>
        </p:txBody>
      </p:sp>
    </p:spTree>
    <p:extLst>
      <p:ext uri="{BB962C8B-B14F-4D97-AF65-F5344CB8AC3E}">
        <p14:creationId xmlns:p14="http://schemas.microsoft.com/office/powerpoint/2010/main" val="7600566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FD51287-A163-FB4B-A26C-5D2607A556DC}" type="slidenum">
              <a:rPr lang="en-US" smtClean="0"/>
              <a:t>13</a:t>
            </a:fld>
            <a:endParaRPr lang="en-US"/>
          </a:p>
        </p:txBody>
      </p:sp>
    </p:spTree>
    <p:extLst>
      <p:ext uri="{BB962C8B-B14F-4D97-AF65-F5344CB8AC3E}">
        <p14:creationId xmlns:p14="http://schemas.microsoft.com/office/powerpoint/2010/main" val="41495777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AD4EA15-0EC1-A746-B49A-37BA86C2D26D}" type="datetimeFigureOut">
              <a:rPr lang="en-US" smtClean="0"/>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E24DC-6F84-8941-BD84-580115417429}" type="slidenum">
              <a:rPr lang="en-US" smtClean="0"/>
              <a:t>‹#›</a:t>
            </a:fld>
            <a:endParaRPr lang="en-US"/>
          </a:p>
        </p:txBody>
      </p:sp>
    </p:spTree>
    <p:extLst>
      <p:ext uri="{BB962C8B-B14F-4D97-AF65-F5344CB8AC3E}">
        <p14:creationId xmlns:p14="http://schemas.microsoft.com/office/powerpoint/2010/main" val="15664806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D4EA15-0EC1-A746-B49A-37BA86C2D26D}" type="datetimeFigureOut">
              <a:rPr lang="en-US" smtClean="0"/>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E24DC-6F84-8941-BD84-580115417429}" type="slidenum">
              <a:rPr lang="en-US" smtClean="0"/>
              <a:t>‹#›</a:t>
            </a:fld>
            <a:endParaRPr lang="en-US"/>
          </a:p>
        </p:txBody>
      </p:sp>
    </p:spTree>
    <p:extLst>
      <p:ext uri="{BB962C8B-B14F-4D97-AF65-F5344CB8AC3E}">
        <p14:creationId xmlns:p14="http://schemas.microsoft.com/office/powerpoint/2010/main" val="31941621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D4EA15-0EC1-A746-B49A-37BA86C2D26D}" type="datetimeFigureOut">
              <a:rPr lang="en-US" smtClean="0"/>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E24DC-6F84-8941-BD84-580115417429}" type="slidenum">
              <a:rPr lang="en-US" smtClean="0"/>
              <a:t>‹#›</a:t>
            </a:fld>
            <a:endParaRPr lang="en-US"/>
          </a:p>
        </p:txBody>
      </p:sp>
    </p:spTree>
    <p:extLst>
      <p:ext uri="{BB962C8B-B14F-4D97-AF65-F5344CB8AC3E}">
        <p14:creationId xmlns:p14="http://schemas.microsoft.com/office/powerpoint/2010/main" val="16205170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AD4EA15-0EC1-A746-B49A-37BA86C2D26D}" type="datetimeFigureOut">
              <a:rPr lang="en-US" smtClean="0"/>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E24DC-6F84-8941-BD84-580115417429}" type="slidenum">
              <a:rPr lang="en-US" smtClean="0"/>
              <a:t>‹#›</a:t>
            </a:fld>
            <a:endParaRPr lang="en-US"/>
          </a:p>
        </p:txBody>
      </p:sp>
    </p:spTree>
    <p:extLst>
      <p:ext uri="{BB962C8B-B14F-4D97-AF65-F5344CB8AC3E}">
        <p14:creationId xmlns:p14="http://schemas.microsoft.com/office/powerpoint/2010/main" val="3016361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AD4EA15-0EC1-A746-B49A-37BA86C2D26D}" type="datetimeFigureOut">
              <a:rPr lang="en-US" smtClean="0"/>
              <a:t>5/22/2020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3E24DC-6F84-8941-BD84-580115417429}" type="slidenum">
              <a:rPr lang="en-US" smtClean="0"/>
              <a:t>‹#›</a:t>
            </a:fld>
            <a:endParaRPr lang="en-US"/>
          </a:p>
        </p:txBody>
      </p:sp>
    </p:spTree>
    <p:extLst>
      <p:ext uri="{BB962C8B-B14F-4D97-AF65-F5344CB8AC3E}">
        <p14:creationId xmlns:p14="http://schemas.microsoft.com/office/powerpoint/2010/main" val="3009349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AD4EA15-0EC1-A746-B49A-37BA86C2D26D}" type="datetimeFigureOut">
              <a:rPr lang="en-US" smtClean="0"/>
              <a:t>5/22/2020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3E24DC-6F84-8941-BD84-580115417429}" type="slidenum">
              <a:rPr lang="en-US" smtClean="0"/>
              <a:t>‹#›</a:t>
            </a:fld>
            <a:endParaRPr lang="en-US"/>
          </a:p>
        </p:txBody>
      </p:sp>
    </p:spTree>
    <p:extLst>
      <p:ext uri="{BB962C8B-B14F-4D97-AF65-F5344CB8AC3E}">
        <p14:creationId xmlns:p14="http://schemas.microsoft.com/office/powerpoint/2010/main" val="30853967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AD4EA15-0EC1-A746-B49A-37BA86C2D26D}" type="datetimeFigureOut">
              <a:rPr lang="en-US" smtClean="0"/>
              <a:t>5/22/2020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3E24DC-6F84-8941-BD84-580115417429}" type="slidenum">
              <a:rPr lang="en-US" smtClean="0"/>
              <a:t>‹#›</a:t>
            </a:fld>
            <a:endParaRPr lang="en-US"/>
          </a:p>
        </p:txBody>
      </p:sp>
    </p:spTree>
    <p:extLst>
      <p:ext uri="{BB962C8B-B14F-4D97-AF65-F5344CB8AC3E}">
        <p14:creationId xmlns:p14="http://schemas.microsoft.com/office/powerpoint/2010/main" val="39176944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AD4EA15-0EC1-A746-B49A-37BA86C2D26D}" type="datetimeFigureOut">
              <a:rPr lang="en-US" smtClean="0"/>
              <a:t>5/22/2020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3E24DC-6F84-8941-BD84-580115417429}" type="slidenum">
              <a:rPr lang="en-US" smtClean="0"/>
              <a:t>‹#›</a:t>
            </a:fld>
            <a:endParaRPr lang="en-US"/>
          </a:p>
        </p:txBody>
      </p:sp>
    </p:spTree>
    <p:extLst>
      <p:ext uri="{BB962C8B-B14F-4D97-AF65-F5344CB8AC3E}">
        <p14:creationId xmlns:p14="http://schemas.microsoft.com/office/powerpoint/2010/main" val="1542942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AD4EA15-0EC1-A746-B49A-37BA86C2D26D}" type="datetimeFigureOut">
              <a:rPr lang="en-US" smtClean="0"/>
              <a:t>5/22/2020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3E24DC-6F84-8941-BD84-580115417429}" type="slidenum">
              <a:rPr lang="en-US" smtClean="0"/>
              <a:t>‹#›</a:t>
            </a:fld>
            <a:endParaRPr lang="en-US"/>
          </a:p>
        </p:txBody>
      </p:sp>
    </p:spTree>
    <p:extLst>
      <p:ext uri="{BB962C8B-B14F-4D97-AF65-F5344CB8AC3E}">
        <p14:creationId xmlns:p14="http://schemas.microsoft.com/office/powerpoint/2010/main" val="1356256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D4EA15-0EC1-A746-B49A-37BA86C2D26D}" type="datetimeFigureOut">
              <a:rPr lang="en-US" smtClean="0"/>
              <a:t>5/22/2020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3E24DC-6F84-8941-BD84-580115417429}" type="slidenum">
              <a:rPr lang="en-US" smtClean="0"/>
              <a:t>‹#›</a:t>
            </a:fld>
            <a:endParaRPr lang="en-US"/>
          </a:p>
        </p:txBody>
      </p:sp>
    </p:spTree>
    <p:extLst>
      <p:ext uri="{BB962C8B-B14F-4D97-AF65-F5344CB8AC3E}">
        <p14:creationId xmlns:p14="http://schemas.microsoft.com/office/powerpoint/2010/main" val="1708367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AD4EA15-0EC1-A746-B49A-37BA86C2D26D}" type="datetimeFigureOut">
              <a:rPr lang="en-US" smtClean="0"/>
              <a:t>5/22/2020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3E24DC-6F84-8941-BD84-580115417429}" type="slidenum">
              <a:rPr lang="en-US" smtClean="0"/>
              <a:t>‹#›</a:t>
            </a:fld>
            <a:endParaRPr lang="en-US"/>
          </a:p>
        </p:txBody>
      </p:sp>
    </p:spTree>
    <p:extLst>
      <p:ext uri="{BB962C8B-B14F-4D97-AF65-F5344CB8AC3E}">
        <p14:creationId xmlns:p14="http://schemas.microsoft.com/office/powerpoint/2010/main" val="1759462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AD4EA15-0EC1-A746-B49A-37BA86C2D26D}" type="datetimeFigureOut">
              <a:rPr lang="en-US" smtClean="0"/>
              <a:t>5/22/2020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3E24DC-6F84-8941-BD84-580115417429}" type="slidenum">
              <a:rPr lang="en-US" smtClean="0"/>
              <a:t>‹#›</a:t>
            </a:fld>
            <a:endParaRPr lang="en-US"/>
          </a:p>
        </p:txBody>
      </p:sp>
    </p:spTree>
    <p:extLst>
      <p:ext uri="{BB962C8B-B14F-4D97-AF65-F5344CB8AC3E}">
        <p14:creationId xmlns:p14="http://schemas.microsoft.com/office/powerpoint/2010/main" val="18504470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g"/></Relationships>
</file>

<file path=ppt/slides/_rels/slide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AD15867-D3F8-D847-92FC-D9D53D3FC401}"/>
              </a:ext>
            </a:extLst>
          </p:cNvPr>
          <p:cNvPicPr>
            <a:picLocks noChangeAspect="1"/>
          </p:cNvPicPr>
          <p:nvPr/>
        </p:nvPicPr>
        <p:blipFill rotWithShape="1">
          <a:blip r:embed="rId3"/>
          <a:srcRect t="9091" r="19091"/>
          <a:stretch/>
        </p:blipFill>
        <p:spPr>
          <a:xfrm>
            <a:off x="20" y="10"/>
            <a:ext cx="9143980" cy="6857990"/>
          </a:xfrm>
          <a:prstGeom prst="rect">
            <a:avLst/>
          </a:prstGeom>
        </p:spPr>
      </p:pic>
      <p:sp>
        <p:nvSpPr>
          <p:cNvPr id="25" name="Rectangle 24">
            <a:extLst>
              <a:ext uri="{FF2B5EF4-FFF2-40B4-BE49-F238E27FC236}">
                <a16:creationId xmlns:a16="http://schemas.microsoft.com/office/drawing/2014/main" id="{2B1D4F77-A17C-43D7-B7FA-545148E4E9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52663" y="321176"/>
            <a:ext cx="3249230" cy="5896743"/>
          </a:xfrm>
          <a:prstGeom prst="rect">
            <a:avLst/>
          </a:prstGeom>
          <a:solidFill>
            <a:schemeClr val="bg1">
              <a:alpha val="90000"/>
            </a:schemeClr>
          </a:solidFill>
          <a:ln w="127000" cap="sq" cmpd="thinThick">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46102" y="321177"/>
            <a:ext cx="2823099" cy="1664062"/>
          </a:xfrm>
          <a:prstGeom prst="rect">
            <a:avLst/>
          </a:prstGeom>
        </p:spPr>
        <p:txBody>
          <a:bodyPr vert="horz" lIns="91440" tIns="45720" rIns="91440" bIns="45720" rtlCol="0" anchor="ctr">
            <a:normAutofit/>
          </a:bodyPr>
          <a:lstStyle/>
          <a:p>
            <a:pPr algn="ctr" defTabSz="914400">
              <a:lnSpc>
                <a:spcPct val="90000"/>
              </a:lnSpc>
              <a:spcBef>
                <a:spcPct val="0"/>
              </a:spcBef>
              <a:spcAft>
                <a:spcPts val="600"/>
              </a:spcAft>
            </a:pPr>
            <a:r>
              <a:rPr lang="en-US" sz="3000" b="1" kern="1200" dirty="0">
                <a:latin typeface="+mj-lt"/>
                <a:ea typeface="+mj-ea"/>
                <a:cs typeface="+mj-cs"/>
              </a:rPr>
              <a:t>Spartans ADVANCE Launch</a:t>
            </a:r>
          </a:p>
        </p:txBody>
      </p:sp>
      <p:sp>
        <p:nvSpPr>
          <p:cNvPr id="8" name="TextBox 7"/>
          <p:cNvSpPr txBox="1"/>
          <p:nvPr/>
        </p:nvSpPr>
        <p:spPr>
          <a:xfrm>
            <a:off x="445582" y="1985239"/>
            <a:ext cx="2823620" cy="3909534"/>
          </a:xfrm>
          <a:prstGeom prst="rect">
            <a:avLst/>
          </a:prstGeom>
        </p:spPr>
        <p:txBody>
          <a:bodyPr vert="horz" lIns="91440" tIns="45720" rIns="91440" bIns="45720" rtlCol="0">
            <a:normAutofit fontScale="92500" lnSpcReduction="20000"/>
          </a:bodyPr>
          <a:lstStyle/>
          <a:p>
            <a:pPr marL="285750" indent="-228600" defTabSz="914400">
              <a:lnSpc>
                <a:spcPct val="90000"/>
              </a:lnSpc>
              <a:spcAft>
                <a:spcPts val="600"/>
              </a:spcAft>
              <a:buFont typeface="Arial" panose="020B0604020202020204" pitchFamily="34" charset="0"/>
              <a:buChar char="•"/>
            </a:pPr>
            <a:endParaRPr lang="en-US" sz="2400" b="1" kern="1200" dirty="0">
              <a:solidFill>
                <a:schemeClr val="tx1"/>
              </a:solidFill>
              <a:latin typeface="+mn-lt"/>
              <a:ea typeface="+mn-ea"/>
              <a:cs typeface="+mn-cs"/>
            </a:endParaRPr>
          </a:p>
          <a:p>
            <a:pPr marL="285750" indent="-228600" defTabSz="914400">
              <a:lnSpc>
                <a:spcPct val="90000"/>
              </a:lnSpc>
              <a:spcAft>
                <a:spcPts val="600"/>
              </a:spcAft>
              <a:buFont typeface="Arial" panose="020B0604020202020204" pitchFamily="34" charset="0"/>
              <a:buChar char="•"/>
            </a:pPr>
            <a:r>
              <a:rPr lang="en-US" sz="2400" b="1" kern="1200" dirty="0">
                <a:solidFill>
                  <a:schemeClr val="tx1"/>
                </a:solidFill>
                <a:latin typeface="+mn-lt"/>
                <a:ea typeface="+mn-ea"/>
                <a:cs typeface="+mn-cs"/>
              </a:rPr>
              <a:t>Welcome</a:t>
            </a:r>
          </a:p>
          <a:p>
            <a:pPr marL="285750" indent="-228600" defTabSz="914400">
              <a:lnSpc>
                <a:spcPct val="90000"/>
              </a:lnSpc>
              <a:spcAft>
                <a:spcPts val="600"/>
              </a:spcAft>
              <a:buFont typeface="Arial" panose="020B0604020202020204" pitchFamily="34" charset="0"/>
              <a:buChar char="•"/>
            </a:pPr>
            <a:endParaRPr lang="en-US" sz="2400" b="1" kern="1200" dirty="0">
              <a:solidFill>
                <a:schemeClr val="tx1"/>
              </a:solidFill>
              <a:latin typeface="+mn-lt"/>
              <a:ea typeface="+mn-ea"/>
              <a:cs typeface="+mn-cs"/>
            </a:endParaRPr>
          </a:p>
          <a:p>
            <a:pPr marL="285750" indent="-228600" defTabSz="914400">
              <a:lnSpc>
                <a:spcPct val="90000"/>
              </a:lnSpc>
              <a:spcAft>
                <a:spcPts val="600"/>
              </a:spcAft>
              <a:buFont typeface="Arial" panose="020B0604020202020204" pitchFamily="34" charset="0"/>
              <a:buChar char="•"/>
            </a:pPr>
            <a:r>
              <a:rPr lang="en-US" sz="2400" b="1" kern="1200" dirty="0">
                <a:solidFill>
                  <a:schemeClr val="tx1"/>
                </a:solidFill>
                <a:latin typeface="+mn-lt"/>
                <a:ea typeface="+mn-ea"/>
                <a:cs typeface="+mn-cs"/>
              </a:rPr>
              <a:t>Introductions</a:t>
            </a:r>
          </a:p>
          <a:p>
            <a:pPr marL="742950" lvl="1" indent="-228600" defTabSz="914400">
              <a:lnSpc>
                <a:spcPct val="90000"/>
              </a:lnSpc>
              <a:spcAft>
                <a:spcPts val="600"/>
              </a:spcAft>
              <a:buFont typeface="Arial" panose="020B0604020202020204" pitchFamily="34" charset="0"/>
              <a:buChar char="•"/>
            </a:pPr>
            <a:r>
              <a:rPr lang="en-US" sz="2400" b="1" kern="1200" dirty="0">
                <a:solidFill>
                  <a:schemeClr val="tx1"/>
                </a:solidFill>
                <a:latin typeface="+mn-lt"/>
                <a:ea typeface="+mn-ea"/>
                <a:cs typeface="+mn-cs"/>
              </a:rPr>
              <a:t>Meet the Team</a:t>
            </a:r>
          </a:p>
          <a:p>
            <a:pPr marL="285750" indent="-228600" defTabSz="914400">
              <a:lnSpc>
                <a:spcPct val="90000"/>
              </a:lnSpc>
              <a:spcAft>
                <a:spcPts val="600"/>
              </a:spcAft>
              <a:buFont typeface="Arial" panose="020B0604020202020204" pitchFamily="34" charset="0"/>
              <a:buChar char="•"/>
            </a:pPr>
            <a:endParaRPr lang="en-US" sz="2400" b="1" kern="1200" dirty="0">
              <a:solidFill>
                <a:schemeClr val="tx1"/>
              </a:solidFill>
              <a:latin typeface="+mn-lt"/>
              <a:ea typeface="+mn-ea"/>
              <a:cs typeface="+mn-cs"/>
            </a:endParaRPr>
          </a:p>
          <a:p>
            <a:pPr marL="285750" indent="-228600" defTabSz="914400">
              <a:lnSpc>
                <a:spcPct val="90000"/>
              </a:lnSpc>
              <a:spcAft>
                <a:spcPts val="600"/>
              </a:spcAft>
              <a:buFont typeface="Arial" panose="020B0604020202020204" pitchFamily="34" charset="0"/>
              <a:buChar char="•"/>
            </a:pPr>
            <a:r>
              <a:rPr lang="en-US" sz="2400" b="1" kern="1200" dirty="0">
                <a:solidFill>
                  <a:schemeClr val="tx1"/>
                </a:solidFill>
                <a:latin typeface="+mn-lt"/>
                <a:ea typeface="+mn-ea"/>
                <a:cs typeface="+mn-cs"/>
              </a:rPr>
              <a:t>NSF ADVANCE Program</a:t>
            </a:r>
          </a:p>
          <a:p>
            <a:pPr marL="285750" indent="-228600" defTabSz="914400">
              <a:lnSpc>
                <a:spcPct val="90000"/>
              </a:lnSpc>
              <a:spcAft>
                <a:spcPts val="600"/>
              </a:spcAft>
              <a:buFont typeface="Arial" panose="020B0604020202020204" pitchFamily="34" charset="0"/>
              <a:buChar char="•"/>
            </a:pPr>
            <a:endParaRPr lang="en-US" sz="2400" b="1" kern="1200" dirty="0">
              <a:solidFill>
                <a:schemeClr val="tx1"/>
              </a:solidFill>
              <a:latin typeface="+mn-lt"/>
              <a:ea typeface="+mn-ea"/>
              <a:cs typeface="+mn-cs"/>
            </a:endParaRPr>
          </a:p>
          <a:p>
            <a:pPr marL="285750" indent="-228600" defTabSz="914400">
              <a:lnSpc>
                <a:spcPct val="90000"/>
              </a:lnSpc>
              <a:spcAft>
                <a:spcPts val="600"/>
              </a:spcAft>
              <a:buFont typeface="Arial" panose="020B0604020202020204" pitchFamily="34" charset="0"/>
              <a:buChar char="•"/>
            </a:pPr>
            <a:r>
              <a:rPr lang="en-US" sz="2400" b="1" kern="1200" dirty="0">
                <a:solidFill>
                  <a:schemeClr val="tx1"/>
                </a:solidFill>
                <a:latin typeface="+mn-lt"/>
                <a:ea typeface="+mn-ea"/>
                <a:cs typeface="+mn-cs"/>
              </a:rPr>
              <a:t>UNCG Self-Study</a:t>
            </a:r>
          </a:p>
          <a:p>
            <a:pPr marL="285750" indent="-228600" defTabSz="914400">
              <a:lnSpc>
                <a:spcPct val="90000"/>
              </a:lnSpc>
              <a:spcAft>
                <a:spcPts val="600"/>
              </a:spcAft>
              <a:buFont typeface="Arial" panose="020B0604020202020204" pitchFamily="34" charset="0"/>
              <a:buChar char="•"/>
            </a:pPr>
            <a:endParaRPr lang="en-US" sz="2400" b="1" kern="1200" dirty="0">
              <a:solidFill>
                <a:schemeClr val="tx1"/>
              </a:solidFill>
              <a:latin typeface="+mn-lt"/>
              <a:ea typeface="+mn-ea"/>
              <a:cs typeface="+mn-cs"/>
            </a:endParaRPr>
          </a:p>
          <a:p>
            <a:pPr marL="285750" indent="-228600" defTabSz="914400">
              <a:lnSpc>
                <a:spcPct val="90000"/>
              </a:lnSpc>
              <a:spcAft>
                <a:spcPts val="600"/>
              </a:spcAft>
              <a:buFont typeface="Arial" panose="020B0604020202020204" pitchFamily="34" charset="0"/>
              <a:buChar char="•"/>
            </a:pPr>
            <a:r>
              <a:rPr lang="en-US" sz="2400" b="1" kern="1200" dirty="0">
                <a:solidFill>
                  <a:schemeClr val="tx1"/>
                </a:solidFill>
                <a:latin typeface="+mn-lt"/>
                <a:ea typeface="+mn-ea"/>
                <a:cs typeface="+mn-cs"/>
              </a:rPr>
              <a:t>UNCG ADVANCE</a:t>
            </a:r>
          </a:p>
          <a:p>
            <a:pPr marL="285750" indent="-228600" defTabSz="914400">
              <a:lnSpc>
                <a:spcPct val="90000"/>
              </a:lnSpc>
              <a:spcAft>
                <a:spcPts val="600"/>
              </a:spcAft>
              <a:buFont typeface="Arial" panose="020B0604020202020204" pitchFamily="34" charset="0"/>
              <a:buChar char="•"/>
            </a:pPr>
            <a:endParaRPr lang="en-US" sz="1600" b="1" kern="1200" dirty="0">
              <a:solidFill>
                <a:schemeClr val="tx1"/>
              </a:solidFill>
              <a:latin typeface="+mn-lt"/>
              <a:ea typeface="+mn-ea"/>
              <a:cs typeface="+mn-cs"/>
            </a:endParaRPr>
          </a:p>
          <a:p>
            <a:pPr marL="285750" indent="-228600" defTabSz="914400">
              <a:lnSpc>
                <a:spcPct val="90000"/>
              </a:lnSpc>
              <a:spcAft>
                <a:spcPts val="600"/>
              </a:spcAft>
              <a:buFont typeface="Arial" panose="020B0604020202020204" pitchFamily="34" charset="0"/>
              <a:buChar char="•"/>
            </a:pPr>
            <a:endParaRPr lang="en-US" sz="1600" b="1" kern="1200" dirty="0">
              <a:solidFill>
                <a:schemeClr val="tx1"/>
              </a:solidFill>
              <a:latin typeface="+mn-lt"/>
              <a:ea typeface="+mn-ea"/>
              <a:cs typeface="+mn-cs"/>
            </a:endParaRPr>
          </a:p>
          <a:p>
            <a:pPr marL="285750" indent="-228600" defTabSz="914400">
              <a:lnSpc>
                <a:spcPct val="90000"/>
              </a:lnSpc>
              <a:spcAft>
                <a:spcPts val="600"/>
              </a:spcAft>
              <a:buFont typeface="Arial" panose="020B0604020202020204" pitchFamily="34" charset="0"/>
              <a:buChar char="•"/>
            </a:pPr>
            <a:endParaRPr lang="en-US" sz="1600" b="1" kern="1200" dirty="0">
              <a:solidFill>
                <a:schemeClr val="tx1"/>
              </a:solidFill>
              <a:latin typeface="+mn-lt"/>
              <a:ea typeface="+mn-ea"/>
              <a:cs typeface="+mn-cs"/>
            </a:endParaRPr>
          </a:p>
        </p:txBody>
      </p:sp>
    </p:spTree>
    <p:extLst>
      <p:ext uri="{BB962C8B-B14F-4D97-AF65-F5344CB8AC3E}">
        <p14:creationId xmlns:p14="http://schemas.microsoft.com/office/powerpoint/2010/main" val="1217441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E999429-D4A2-2E44-96EA-A5E5C3366DC6}"/>
              </a:ext>
            </a:extLst>
          </p:cNvPr>
          <p:cNvPicPr>
            <a:picLocks noChangeAspect="1"/>
          </p:cNvPicPr>
          <p:nvPr/>
        </p:nvPicPr>
        <p:blipFill rotWithShape="1">
          <a:blip r:embed="rId2">
            <a:alphaModFix amt="35000"/>
          </a:blip>
          <a:srcRect t="8844" b="41093"/>
          <a:stretch/>
        </p:blipFill>
        <p:spPr>
          <a:xfrm>
            <a:off x="20" y="1"/>
            <a:ext cx="9143980" cy="6857999"/>
          </a:xfrm>
          <a:prstGeom prst="rect">
            <a:avLst/>
          </a:prstGeom>
        </p:spPr>
      </p:pic>
      <p:sp>
        <p:nvSpPr>
          <p:cNvPr id="2" name="Title 1">
            <a:extLst>
              <a:ext uri="{FF2B5EF4-FFF2-40B4-BE49-F238E27FC236}">
                <a16:creationId xmlns:a16="http://schemas.microsoft.com/office/drawing/2014/main" id="{A2C81B71-CB61-3A4A-BB16-BCFADC3DFD27}"/>
              </a:ext>
            </a:extLst>
          </p:cNvPr>
          <p:cNvSpPr>
            <a:spLocks noGrp="1"/>
          </p:cNvSpPr>
          <p:nvPr>
            <p:ph type="title"/>
          </p:nvPr>
        </p:nvSpPr>
        <p:spPr>
          <a:xfrm>
            <a:off x="628650" y="1065862"/>
            <a:ext cx="2484873" cy="4726276"/>
          </a:xfrm>
        </p:spPr>
        <p:txBody>
          <a:bodyPr>
            <a:normAutofit/>
          </a:bodyPr>
          <a:lstStyle/>
          <a:p>
            <a:r>
              <a:rPr lang="en-US" sz="3500" dirty="0">
                <a:solidFill>
                  <a:srgbClr val="FFFFFF"/>
                </a:solidFill>
              </a:rPr>
              <a:t>Findings:</a:t>
            </a:r>
            <a:br>
              <a:rPr lang="en-US" sz="3500" dirty="0">
                <a:solidFill>
                  <a:srgbClr val="FFFFFF"/>
                </a:solidFill>
              </a:rPr>
            </a:br>
            <a:br>
              <a:rPr lang="en-US" sz="3500" dirty="0">
                <a:solidFill>
                  <a:srgbClr val="FFFFFF"/>
                </a:solidFill>
              </a:rPr>
            </a:br>
            <a:r>
              <a:rPr lang="en-US" sz="3500" dirty="0">
                <a:solidFill>
                  <a:srgbClr val="FFFFFF"/>
                </a:solidFill>
              </a:rPr>
              <a:t> Challenges – Lack of Awareness of Policies </a:t>
            </a:r>
          </a:p>
        </p:txBody>
      </p:sp>
      <p:cxnSp>
        <p:nvCxnSpPr>
          <p:cNvPr id="36" name="Straight Connector 35">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471C8918-2724-3A48-A2E4-91B8E3D91F9C}"/>
              </a:ext>
            </a:extLst>
          </p:cNvPr>
          <p:cNvSpPr>
            <a:spLocks noGrp="1"/>
          </p:cNvSpPr>
          <p:nvPr>
            <p:ph idx="1"/>
          </p:nvPr>
        </p:nvSpPr>
        <p:spPr>
          <a:xfrm>
            <a:off x="3866533" y="109182"/>
            <a:ext cx="5154632" cy="6632812"/>
          </a:xfrm>
        </p:spPr>
        <p:txBody>
          <a:bodyPr anchor="ctr">
            <a:normAutofit/>
          </a:bodyPr>
          <a:lstStyle/>
          <a:p>
            <a:pPr marL="0" indent="0">
              <a:lnSpc>
                <a:spcPct val="150000"/>
              </a:lnSpc>
              <a:buNone/>
            </a:pPr>
            <a:r>
              <a:rPr lang="en-US" sz="2400" i="1" dirty="0">
                <a:solidFill>
                  <a:srgbClr val="FFFFFF"/>
                </a:solidFill>
              </a:rPr>
              <a:t>“We moved to Greensboro with an infant. My department really did not know how to handle this; I will accept responsibility and say that I also did not know how to handle this--I should have requested some sort of accommodation. I later learned that  others had been able to defer starts; literally no one in my department talked to me about any options I might have had .”</a:t>
            </a:r>
          </a:p>
        </p:txBody>
      </p:sp>
    </p:spTree>
    <p:extLst>
      <p:ext uri="{BB962C8B-B14F-4D97-AF65-F5344CB8AC3E}">
        <p14:creationId xmlns:p14="http://schemas.microsoft.com/office/powerpoint/2010/main" val="3506796605"/>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6E3AB2E-2412-DF41-89A2-151CDFEA6C37}"/>
              </a:ext>
            </a:extLst>
          </p:cNvPr>
          <p:cNvPicPr>
            <a:picLocks noChangeAspect="1"/>
          </p:cNvPicPr>
          <p:nvPr/>
        </p:nvPicPr>
        <p:blipFill rotWithShape="1">
          <a:blip r:embed="rId2">
            <a:alphaModFix amt="35000"/>
          </a:blip>
          <a:srcRect t="9719" b="40218"/>
          <a:stretch/>
        </p:blipFill>
        <p:spPr>
          <a:xfrm>
            <a:off x="20" y="1"/>
            <a:ext cx="9143980" cy="6857999"/>
          </a:xfrm>
          <a:prstGeom prst="rect">
            <a:avLst/>
          </a:prstGeom>
        </p:spPr>
      </p:pic>
      <p:sp>
        <p:nvSpPr>
          <p:cNvPr id="2" name="Title 1">
            <a:extLst>
              <a:ext uri="{FF2B5EF4-FFF2-40B4-BE49-F238E27FC236}">
                <a16:creationId xmlns:a16="http://schemas.microsoft.com/office/drawing/2014/main" id="{BE2DA84D-1D23-0546-9598-23B53BC01345}"/>
              </a:ext>
            </a:extLst>
          </p:cNvPr>
          <p:cNvSpPr>
            <a:spLocks noGrp="1"/>
          </p:cNvSpPr>
          <p:nvPr>
            <p:ph type="title"/>
          </p:nvPr>
        </p:nvSpPr>
        <p:spPr>
          <a:xfrm>
            <a:off x="628650" y="1065862"/>
            <a:ext cx="2484873" cy="4726276"/>
          </a:xfrm>
        </p:spPr>
        <p:txBody>
          <a:bodyPr>
            <a:normAutofit/>
          </a:bodyPr>
          <a:lstStyle/>
          <a:p>
            <a:r>
              <a:rPr lang="en-US" sz="3500" dirty="0">
                <a:solidFill>
                  <a:srgbClr val="FFFFFF"/>
                </a:solidFill>
              </a:rPr>
              <a:t>Findings:</a:t>
            </a:r>
            <a:br>
              <a:rPr lang="en-US" sz="3500" dirty="0">
                <a:solidFill>
                  <a:srgbClr val="FFFFFF"/>
                </a:solidFill>
              </a:rPr>
            </a:br>
            <a:br>
              <a:rPr lang="en-US" sz="3500" dirty="0">
                <a:solidFill>
                  <a:srgbClr val="FFFFFF"/>
                </a:solidFill>
              </a:rPr>
            </a:br>
            <a:r>
              <a:rPr lang="en-US" sz="3500" dirty="0">
                <a:solidFill>
                  <a:srgbClr val="FFFFFF"/>
                </a:solidFill>
              </a:rPr>
              <a:t> Challenges – Ensuring Access </a:t>
            </a:r>
          </a:p>
        </p:txBody>
      </p:sp>
      <p:cxnSp>
        <p:nvCxnSpPr>
          <p:cNvPr id="24" name="Straight Connector 23">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D3FF581D-8878-A44E-B75F-30944A7619EC}"/>
              </a:ext>
            </a:extLst>
          </p:cNvPr>
          <p:cNvSpPr>
            <a:spLocks noGrp="1"/>
          </p:cNvSpPr>
          <p:nvPr>
            <p:ph idx="1"/>
          </p:nvPr>
        </p:nvSpPr>
        <p:spPr>
          <a:xfrm>
            <a:off x="3866533" y="272955"/>
            <a:ext cx="5031800" cy="6291618"/>
          </a:xfrm>
        </p:spPr>
        <p:txBody>
          <a:bodyPr anchor="ctr">
            <a:normAutofit/>
          </a:bodyPr>
          <a:lstStyle/>
          <a:p>
            <a:pPr marL="0" indent="0">
              <a:lnSpc>
                <a:spcPct val="150000"/>
              </a:lnSpc>
              <a:buNone/>
            </a:pPr>
            <a:r>
              <a:rPr lang="en-US" sz="2800" i="1" dirty="0">
                <a:solidFill>
                  <a:srgbClr val="FFFFFF"/>
                </a:solidFill>
              </a:rPr>
              <a:t>“Sometimes offering isn’t enough, but access should be easy and natural. Policies will be meaningless unless they are taken advantage of.”</a:t>
            </a:r>
          </a:p>
          <a:p>
            <a:pPr>
              <a:lnSpc>
                <a:spcPct val="150000"/>
              </a:lnSpc>
            </a:pPr>
            <a:endParaRPr lang="en-US" sz="2800" dirty="0">
              <a:solidFill>
                <a:srgbClr val="FFFFFF"/>
              </a:solidFill>
            </a:endParaRPr>
          </a:p>
        </p:txBody>
      </p:sp>
    </p:spTree>
    <p:extLst>
      <p:ext uri="{BB962C8B-B14F-4D97-AF65-F5344CB8AC3E}">
        <p14:creationId xmlns:p14="http://schemas.microsoft.com/office/powerpoint/2010/main" val="888794239"/>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D545F831-EF1A-2C4D-95FC-51DE7CD8BA9F}"/>
              </a:ext>
            </a:extLst>
          </p:cNvPr>
          <p:cNvPicPr>
            <a:picLocks noChangeAspect="1"/>
          </p:cNvPicPr>
          <p:nvPr/>
        </p:nvPicPr>
        <p:blipFill rotWithShape="1">
          <a:blip r:embed="rId2">
            <a:alphaModFix amt="35000"/>
          </a:blip>
          <a:srcRect l="11000" r="-2" b="-2"/>
          <a:stretch/>
        </p:blipFill>
        <p:spPr>
          <a:xfrm>
            <a:off x="20" y="1"/>
            <a:ext cx="9143980" cy="6857999"/>
          </a:xfrm>
          <a:prstGeom prst="rect">
            <a:avLst/>
          </a:prstGeom>
        </p:spPr>
      </p:pic>
      <p:sp>
        <p:nvSpPr>
          <p:cNvPr id="2" name="Title 1">
            <a:extLst>
              <a:ext uri="{FF2B5EF4-FFF2-40B4-BE49-F238E27FC236}">
                <a16:creationId xmlns:a16="http://schemas.microsoft.com/office/drawing/2014/main" id="{0C3F18F9-FFE2-6949-B912-E92143B8324E}"/>
              </a:ext>
            </a:extLst>
          </p:cNvPr>
          <p:cNvSpPr>
            <a:spLocks noGrp="1"/>
          </p:cNvSpPr>
          <p:nvPr>
            <p:ph type="title"/>
          </p:nvPr>
        </p:nvSpPr>
        <p:spPr>
          <a:xfrm>
            <a:off x="628650" y="1065862"/>
            <a:ext cx="2484873" cy="4726276"/>
          </a:xfrm>
        </p:spPr>
        <p:txBody>
          <a:bodyPr>
            <a:normAutofit/>
          </a:bodyPr>
          <a:lstStyle/>
          <a:p>
            <a:r>
              <a:rPr lang="en-US" sz="3500" dirty="0">
                <a:solidFill>
                  <a:srgbClr val="FFFFFF"/>
                </a:solidFill>
              </a:rPr>
              <a:t>Findings:</a:t>
            </a:r>
            <a:br>
              <a:rPr lang="en-US" sz="3500" dirty="0">
                <a:solidFill>
                  <a:srgbClr val="FFFFFF"/>
                </a:solidFill>
              </a:rPr>
            </a:br>
            <a:br>
              <a:rPr lang="en-US" sz="3500" dirty="0">
                <a:solidFill>
                  <a:srgbClr val="FFFFFF"/>
                </a:solidFill>
              </a:rPr>
            </a:br>
            <a:r>
              <a:rPr lang="en-US" sz="3500" dirty="0">
                <a:solidFill>
                  <a:srgbClr val="FFFFFF"/>
                </a:solidFill>
              </a:rPr>
              <a:t> Challenges – Unclear guidance for policies </a:t>
            </a:r>
          </a:p>
        </p:txBody>
      </p:sp>
      <p:cxnSp>
        <p:nvCxnSpPr>
          <p:cNvPr id="17" name="Straight Connector 16">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E25998D-EE91-614E-93F7-C30AB16EF862}"/>
              </a:ext>
            </a:extLst>
          </p:cNvPr>
          <p:cNvSpPr>
            <a:spLocks noGrp="1"/>
          </p:cNvSpPr>
          <p:nvPr>
            <p:ph idx="1"/>
          </p:nvPr>
        </p:nvSpPr>
        <p:spPr>
          <a:xfrm>
            <a:off x="3866533" y="109181"/>
            <a:ext cx="5045445" cy="6591869"/>
          </a:xfrm>
        </p:spPr>
        <p:txBody>
          <a:bodyPr anchor="ctr">
            <a:normAutofit/>
          </a:bodyPr>
          <a:lstStyle/>
          <a:p>
            <a:pPr marL="0" indent="0">
              <a:lnSpc>
                <a:spcPct val="150000"/>
              </a:lnSpc>
              <a:buNone/>
            </a:pPr>
            <a:r>
              <a:rPr lang="en-US" sz="2400" dirty="0">
                <a:solidFill>
                  <a:srgbClr val="FFFFFF"/>
                </a:solidFill>
              </a:rPr>
              <a:t>“</a:t>
            </a:r>
            <a:r>
              <a:rPr lang="en-US" sz="2400" i="1" dirty="0">
                <a:solidFill>
                  <a:srgbClr val="FFFFFF"/>
                </a:solidFill>
              </a:rPr>
              <a:t>One odd thing, after I took maternity leave and still did an annual review. My chair didn’t know how to evaluate me. They acknowledged it, but the standard was still the same. Maybe there should be more guidance for those who review people who take leave… it means they were not working..”</a:t>
            </a:r>
          </a:p>
        </p:txBody>
      </p:sp>
    </p:spTree>
    <p:extLst>
      <p:ext uri="{BB962C8B-B14F-4D97-AF65-F5344CB8AC3E}">
        <p14:creationId xmlns:p14="http://schemas.microsoft.com/office/powerpoint/2010/main" val="43877005"/>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11D0176F-84C8-432F-B549-C108C3AB38C7}"/>
              </a:ext>
            </a:extLst>
          </p:cNvPr>
          <p:cNvCxnSpPr>
            <a:cxnSpLocks/>
            <a:endCxn id="20" idx="0"/>
          </p:cNvCxnSpPr>
          <p:nvPr/>
        </p:nvCxnSpPr>
        <p:spPr>
          <a:xfrm>
            <a:off x="4572000" y="1395579"/>
            <a:ext cx="37751" cy="4441109"/>
          </a:xfrm>
          <a:prstGeom prst="line">
            <a:avLst/>
          </a:prstGeom>
          <a:ln w="28575">
            <a:solidFill>
              <a:srgbClr val="FFB71B"/>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32CDF94F-1496-44B6-8E48-581C8B2B40DC}"/>
              </a:ext>
            </a:extLst>
          </p:cNvPr>
          <p:cNvCxnSpPr>
            <a:cxnSpLocks/>
          </p:cNvCxnSpPr>
          <p:nvPr/>
        </p:nvCxnSpPr>
        <p:spPr>
          <a:xfrm>
            <a:off x="7287804" y="1386782"/>
            <a:ext cx="0" cy="4449906"/>
          </a:xfrm>
          <a:prstGeom prst="line">
            <a:avLst/>
          </a:prstGeom>
          <a:ln w="28575">
            <a:solidFill>
              <a:srgbClr val="FFB71B"/>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F1A70BA-1381-4CF1-88A8-45E691A5CD84}"/>
              </a:ext>
            </a:extLst>
          </p:cNvPr>
          <p:cNvCxnSpPr>
            <a:cxnSpLocks/>
          </p:cNvCxnSpPr>
          <p:nvPr/>
        </p:nvCxnSpPr>
        <p:spPr>
          <a:xfrm>
            <a:off x="1871662" y="1386782"/>
            <a:ext cx="0" cy="4449906"/>
          </a:xfrm>
          <a:prstGeom prst="line">
            <a:avLst/>
          </a:prstGeom>
          <a:ln w="28575">
            <a:solidFill>
              <a:srgbClr val="FFB71B"/>
            </a:solidFill>
          </a:ln>
        </p:spPr>
        <p:style>
          <a:lnRef idx="1">
            <a:schemeClr val="accent1"/>
          </a:lnRef>
          <a:fillRef idx="0">
            <a:schemeClr val="accent1"/>
          </a:fillRef>
          <a:effectRef idx="0">
            <a:schemeClr val="accent1"/>
          </a:effectRef>
          <a:fontRef idx="minor">
            <a:schemeClr val="tx1"/>
          </a:fontRef>
        </p:style>
      </p:cxnSp>
      <p:sp>
        <p:nvSpPr>
          <p:cNvPr id="4" name="Rectangle: Rounded Corners 3">
            <a:extLst>
              <a:ext uri="{FF2B5EF4-FFF2-40B4-BE49-F238E27FC236}">
                <a16:creationId xmlns:a16="http://schemas.microsoft.com/office/drawing/2014/main" id="{BD168FC5-1510-4A1D-A319-28ED96368571}"/>
              </a:ext>
            </a:extLst>
          </p:cNvPr>
          <p:cNvSpPr/>
          <p:nvPr/>
        </p:nvSpPr>
        <p:spPr>
          <a:xfrm>
            <a:off x="2661557" y="350314"/>
            <a:ext cx="3820886" cy="643813"/>
          </a:xfrm>
          <a:prstGeom prst="roundRect">
            <a:avLst/>
          </a:prstGeom>
          <a:solidFill>
            <a:srgbClr val="0F2044"/>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dirty="0">
                <a:solidFill>
                  <a:srgbClr val="FFB71B"/>
                </a:solidFill>
              </a:rPr>
              <a:t>Areas of Need and Proposed Actions</a:t>
            </a:r>
          </a:p>
          <a:p>
            <a:pPr algn="ctr"/>
            <a:r>
              <a:rPr lang="en-US" dirty="0">
                <a:solidFill>
                  <a:srgbClr val="FFB71B"/>
                </a:solidFill>
              </a:rPr>
              <a:t>Spartans ADVANCE</a:t>
            </a:r>
          </a:p>
        </p:txBody>
      </p:sp>
      <p:cxnSp>
        <p:nvCxnSpPr>
          <p:cNvPr id="6" name="Straight Connector 5">
            <a:extLst>
              <a:ext uri="{FF2B5EF4-FFF2-40B4-BE49-F238E27FC236}">
                <a16:creationId xmlns:a16="http://schemas.microsoft.com/office/drawing/2014/main" id="{571BCC54-D156-4B03-88C8-2AB2570B93A5}"/>
              </a:ext>
            </a:extLst>
          </p:cNvPr>
          <p:cNvCxnSpPr>
            <a:cxnSpLocks/>
            <a:stCxn id="4" idx="2"/>
          </p:cNvCxnSpPr>
          <p:nvPr/>
        </p:nvCxnSpPr>
        <p:spPr>
          <a:xfrm>
            <a:off x="4572000" y="994126"/>
            <a:ext cx="0" cy="392656"/>
          </a:xfrm>
          <a:prstGeom prst="line">
            <a:avLst/>
          </a:prstGeom>
          <a:ln w="28575">
            <a:solidFill>
              <a:srgbClr val="FFB71B"/>
            </a:solidFill>
          </a:ln>
        </p:spPr>
        <p:style>
          <a:lnRef idx="1">
            <a:schemeClr val="accent1"/>
          </a:lnRef>
          <a:fillRef idx="0">
            <a:schemeClr val="accent1"/>
          </a:fillRef>
          <a:effectRef idx="0">
            <a:schemeClr val="accent1"/>
          </a:effectRef>
          <a:fontRef idx="minor">
            <a:schemeClr val="tx1"/>
          </a:fontRef>
        </p:style>
      </p:cxnSp>
      <p:sp>
        <p:nvSpPr>
          <p:cNvPr id="12" name="Rectangle: Rounded Corners 11">
            <a:extLst>
              <a:ext uri="{FF2B5EF4-FFF2-40B4-BE49-F238E27FC236}">
                <a16:creationId xmlns:a16="http://schemas.microsoft.com/office/drawing/2014/main" id="{74A8AE71-92B3-48EB-8A8A-79D18372A398}"/>
              </a:ext>
            </a:extLst>
          </p:cNvPr>
          <p:cNvSpPr/>
          <p:nvPr/>
        </p:nvSpPr>
        <p:spPr>
          <a:xfrm>
            <a:off x="918595" y="1581626"/>
            <a:ext cx="2296486" cy="1114921"/>
          </a:xfrm>
          <a:prstGeom prst="roundRect">
            <a:avLst/>
          </a:prstGeom>
          <a:solidFill>
            <a:srgbClr val="FFB71B"/>
          </a:solidFill>
          <a:ln w="28575">
            <a:solidFill>
              <a:srgbClr val="0F204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400" b="1" dirty="0">
                <a:solidFill>
                  <a:srgbClr val="0F2044"/>
                </a:solidFill>
              </a:rPr>
              <a:t>1. Equity in numbers of Associate Professors and Professors in STEM departments</a:t>
            </a:r>
          </a:p>
        </p:txBody>
      </p:sp>
      <p:sp>
        <p:nvSpPr>
          <p:cNvPr id="13" name="Rectangle: Rounded Corners 12">
            <a:extLst>
              <a:ext uri="{FF2B5EF4-FFF2-40B4-BE49-F238E27FC236}">
                <a16:creationId xmlns:a16="http://schemas.microsoft.com/office/drawing/2014/main" id="{1EA30C8E-7210-43E4-BE1E-0E5C039E7AD3}"/>
              </a:ext>
            </a:extLst>
          </p:cNvPr>
          <p:cNvSpPr/>
          <p:nvPr/>
        </p:nvSpPr>
        <p:spPr>
          <a:xfrm>
            <a:off x="3423757" y="1581626"/>
            <a:ext cx="2296486" cy="1121373"/>
          </a:xfrm>
          <a:prstGeom prst="roundRect">
            <a:avLst/>
          </a:prstGeom>
          <a:solidFill>
            <a:srgbClr val="FFB71B"/>
          </a:solidFill>
          <a:ln w="28575">
            <a:solidFill>
              <a:srgbClr val="0F204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400" b="1" dirty="0">
                <a:solidFill>
                  <a:srgbClr val="0F2044"/>
                </a:solidFill>
              </a:rPr>
              <a:t>2. Equity in number of proposals submitted, grants awarded, and grant size in STEM departments</a:t>
            </a:r>
          </a:p>
        </p:txBody>
      </p:sp>
      <p:sp>
        <p:nvSpPr>
          <p:cNvPr id="14" name="Rectangle: Rounded Corners 13">
            <a:extLst>
              <a:ext uri="{FF2B5EF4-FFF2-40B4-BE49-F238E27FC236}">
                <a16:creationId xmlns:a16="http://schemas.microsoft.com/office/drawing/2014/main" id="{38986D47-1E7A-4E9F-B7A6-7293C4EDDA7A}"/>
              </a:ext>
            </a:extLst>
          </p:cNvPr>
          <p:cNvSpPr/>
          <p:nvPr/>
        </p:nvSpPr>
        <p:spPr>
          <a:xfrm>
            <a:off x="5928920" y="1581626"/>
            <a:ext cx="2296486" cy="1121377"/>
          </a:xfrm>
          <a:prstGeom prst="roundRect">
            <a:avLst/>
          </a:prstGeom>
          <a:solidFill>
            <a:srgbClr val="FFB71B"/>
          </a:solidFill>
          <a:ln w="28575">
            <a:solidFill>
              <a:srgbClr val="0F204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400" b="1" dirty="0">
                <a:solidFill>
                  <a:srgbClr val="0F2044"/>
                </a:solidFill>
              </a:rPr>
              <a:t>3. Awareness, standardization, and implementation of policies that promote career – life balance of STEM faculty</a:t>
            </a:r>
          </a:p>
        </p:txBody>
      </p:sp>
      <p:sp>
        <p:nvSpPr>
          <p:cNvPr id="15" name="Rectangle: Rounded Corners 14">
            <a:extLst>
              <a:ext uri="{FF2B5EF4-FFF2-40B4-BE49-F238E27FC236}">
                <a16:creationId xmlns:a16="http://schemas.microsoft.com/office/drawing/2014/main" id="{03E56377-DC20-4428-8E34-C9392A929F86}"/>
              </a:ext>
            </a:extLst>
          </p:cNvPr>
          <p:cNvSpPr/>
          <p:nvPr/>
        </p:nvSpPr>
        <p:spPr>
          <a:xfrm>
            <a:off x="654342" y="2897882"/>
            <a:ext cx="2560739" cy="1952714"/>
          </a:xfrm>
          <a:prstGeom prst="roundRect">
            <a:avLst/>
          </a:prstGeom>
          <a:solidFill>
            <a:schemeClr val="bg1"/>
          </a:solidFill>
          <a:ln w="28575">
            <a:solidFill>
              <a:srgbClr val="0F204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400" b="1" dirty="0">
                <a:solidFill>
                  <a:srgbClr val="0F2044"/>
                </a:solidFill>
              </a:rPr>
              <a:t>Committee Enhancements</a:t>
            </a:r>
          </a:p>
          <a:p>
            <a:endParaRPr lang="en-US" sz="1400" b="1" dirty="0">
              <a:solidFill>
                <a:srgbClr val="0F2044"/>
              </a:solidFill>
            </a:endParaRPr>
          </a:p>
          <a:p>
            <a:r>
              <a:rPr lang="en-US" sz="1400" b="1" dirty="0">
                <a:solidFill>
                  <a:srgbClr val="0F2044"/>
                </a:solidFill>
              </a:rPr>
              <a:t>Exit Interview Data</a:t>
            </a:r>
          </a:p>
          <a:p>
            <a:endParaRPr lang="en-US" sz="1400" b="1" dirty="0">
              <a:solidFill>
                <a:srgbClr val="0F2044"/>
              </a:solidFill>
            </a:endParaRPr>
          </a:p>
          <a:p>
            <a:r>
              <a:rPr lang="en-US" sz="1400" b="1" dirty="0">
                <a:solidFill>
                  <a:srgbClr val="0F2044"/>
                </a:solidFill>
              </a:rPr>
              <a:t>Research Networks</a:t>
            </a:r>
          </a:p>
          <a:p>
            <a:endParaRPr lang="en-US" sz="1400" b="1" dirty="0">
              <a:solidFill>
                <a:srgbClr val="0F2044"/>
              </a:solidFill>
            </a:endParaRPr>
          </a:p>
          <a:p>
            <a:r>
              <a:rPr lang="en-US" sz="1400" b="1" dirty="0">
                <a:solidFill>
                  <a:srgbClr val="0F2044"/>
                </a:solidFill>
              </a:rPr>
              <a:t>Faculty Mentoring</a:t>
            </a:r>
          </a:p>
        </p:txBody>
      </p:sp>
      <p:sp>
        <p:nvSpPr>
          <p:cNvPr id="16" name="Rectangle: Rounded Corners 15">
            <a:extLst>
              <a:ext uri="{FF2B5EF4-FFF2-40B4-BE49-F238E27FC236}">
                <a16:creationId xmlns:a16="http://schemas.microsoft.com/office/drawing/2014/main" id="{0B0DA187-61E1-4BE0-A51B-700C339AE0DB}"/>
              </a:ext>
            </a:extLst>
          </p:cNvPr>
          <p:cNvSpPr/>
          <p:nvPr/>
        </p:nvSpPr>
        <p:spPr>
          <a:xfrm>
            <a:off x="3329381" y="2904333"/>
            <a:ext cx="2560739" cy="1946263"/>
          </a:xfrm>
          <a:prstGeom prst="roundRect">
            <a:avLst/>
          </a:prstGeom>
          <a:solidFill>
            <a:schemeClr val="bg1"/>
          </a:solidFill>
          <a:ln w="28575">
            <a:solidFill>
              <a:srgbClr val="0F204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400" b="1" dirty="0">
                <a:solidFill>
                  <a:srgbClr val="0F2044"/>
                </a:solidFill>
              </a:rPr>
              <a:t>Proposal Review for Equity</a:t>
            </a:r>
          </a:p>
          <a:p>
            <a:endParaRPr lang="en-US" sz="1400" b="1" dirty="0">
              <a:solidFill>
                <a:srgbClr val="0F2044"/>
              </a:solidFill>
            </a:endParaRPr>
          </a:p>
          <a:p>
            <a:r>
              <a:rPr lang="en-US" sz="1400" b="1" dirty="0">
                <a:solidFill>
                  <a:srgbClr val="0F2044"/>
                </a:solidFill>
              </a:rPr>
              <a:t>Workload Policy Equity</a:t>
            </a:r>
          </a:p>
          <a:p>
            <a:endParaRPr lang="en-US" sz="1400" b="1" dirty="0">
              <a:solidFill>
                <a:srgbClr val="0F2044"/>
              </a:solidFill>
            </a:endParaRPr>
          </a:p>
          <a:p>
            <a:r>
              <a:rPr lang="en-US" sz="1400" b="1" dirty="0">
                <a:solidFill>
                  <a:srgbClr val="0F2044"/>
                </a:solidFill>
              </a:rPr>
              <a:t>Research Networks</a:t>
            </a:r>
          </a:p>
          <a:p>
            <a:endParaRPr lang="en-US" sz="1400" b="1" dirty="0">
              <a:solidFill>
                <a:srgbClr val="0F2044"/>
              </a:solidFill>
            </a:endParaRPr>
          </a:p>
          <a:p>
            <a:r>
              <a:rPr lang="en-US" sz="1400" b="1" dirty="0">
                <a:solidFill>
                  <a:srgbClr val="0F2044"/>
                </a:solidFill>
              </a:rPr>
              <a:t>Proposal/Resubmission Workshops</a:t>
            </a:r>
          </a:p>
        </p:txBody>
      </p:sp>
      <p:sp>
        <p:nvSpPr>
          <p:cNvPr id="17" name="Rectangle: Rounded Corners 16">
            <a:extLst>
              <a:ext uri="{FF2B5EF4-FFF2-40B4-BE49-F238E27FC236}">
                <a16:creationId xmlns:a16="http://schemas.microsoft.com/office/drawing/2014/main" id="{87A47FAD-3EDF-4E88-B346-2F313B6A533A}"/>
              </a:ext>
            </a:extLst>
          </p:cNvPr>
          <p:cNvSpPr/>
          <p:nvPr/>
        </p:nvSpPr>
        <p:spPr>
          <a:xfrm>
            <a:off x="6004420" y="2897846"/>
            <a:ext cx="2560739" cy="1952750"/>
          </a:xfrm>
          <a:prstGeom prst="roundRect">
            <a:avLst/>
          </a:prstGeom>
          <a:solidFill>
            <a:schemeClr val="bg1"/>
          </a:solidFill>
          <a:ln w="28575">
            <a:solidFill>
              <a:srgbClr val="0F204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r>
              <a:rPr lang="en-US" sz="1400" b="1" dirty="0">
                <a:solidFill>
                  <a:srgbClr val="0F2044"/>
                </a:solidFill>
              </a:rPr>
              <a:t>Promote Existing Career-Life Policies</a:t>
            </a:r>
          </a:p>
          <a:p>
            <a:endParaRPr lang="en-US" sz="1400" b="1" dirty="0">
              <a:solidFill>
                <a:srgbClr val="0F2044"/>
              </a:solidFill>
            </a:endParaRPr>
          </a:p>
          <a:p>
            <a:r>
              <a:rPr lang="en-US" sz="1400" b="1" dirty="0">
                <a:solidFill>
                  <a:srgbClr val="0F2044"/>
                </a:solidFill>
              </a:rPr>
              <a:t>Central Career-Life Website</a:t>
            </a:r>
          </a:p>
          <a:p>
            <a:endParaRPr lang="en-US" sz="1400" b="1" dirty="0">
              <a:solidFill>
                <a:srgbClr val="0F2044"/>
              </a:solidFill>
            </a:endParaRPr>
          </a:p>
          <a:p>
            <a:r>
              <a:rPr lang="en-US" sz="1400" b="1" dirty="0">
                <a:solidFill>
                  <a:srgbClr val="0F2044"/>
                </a:solidFill>
              </a:rPr>
              <a:t>Floating Research Technician</a:t>
            </a:r>
          </a:p>
        </p:txBody>
      </p:sp>
      <p:sp>
        <p:nvSpPr>
          <p:cNvPr id="18" name="Rectangle: Rounded Corners 17">
            <a:extLst>
              <a:ext uri="{FF2B5EF4-FFF2-40B4-BE49-F238E27FC236}">
                <a16:creationId xmlns:a16="http://schemas.microsoft.com/office/drawing/2014/main" id="{3355E12B-56D6-447E-8AC1-5DBB859C666D}"/>
              </a:ext>
            </a:extLst>
          </p:cNvPr>
          <p:cNvSpPr/>
          <p:nvPr/>
        </p:nvSpPr>
        <p:spPr>
          <a:xfrm>
            <a:off x="654342" y="5116822"/>
            <a:ext cx="7910818" cy="560569"/>
          </a:xfrm>
          <a:prstGeom prst="roundRect">
            <a:avLst/>
          </a:prstGeom>
          <a:solidFill>
            <a:schemeClr val="bg1"/>
          </a:solidFill>
          <a:ln w="28575">
            <a:solidFill>
              <a:srgbClr val="0F204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400" dirty="0">
                <a:solidFill>
                  <a:srgbClr val="0F2044"/>
                </a:solidFill>
              </a:rPr>
              <a:t>Support a culture of care through </a:t>
            </a:r>
            <a:r>
              <a:rPr lang="en-US" sz="1400" b="1" dirty="0">
                <a:solidFill>
                  <a:srgbClr val="0F2044"/>
                </a:solidFill>
              </a:rPr>
              <a:t>Spartans ADVANCE Allies</a:t>
            </a:r>
            <a:r>
              <a:rPr lang="en-US" sz="1400" dirty="0">
                <a:solidFill>
                  <a:srgbClr val="0F2044"/>
                </a:solidFill>
              </a:rPr>
              <a:t> in Deans/Associate Deans of Research/Heads &amp; Chairs</a:t>
            </a:r>
          </a:p>
        </p:txBody>
      </p:sp>
      <p:sp>
        <p:nvSpPr>
          <p:cNvPr id="20" name="Rectangle: Rounded Corners 19">
            <a:extLst>
              <a:ext uri="{FF2B5EF4-FFF2-40B4-BE49-F238E27FC236}">
                <a16:creationId xmlns:a16="http://schemas.microsoft.com/office/drawing/2014/main" id="{D03CBF9C-EF92-4BC8-B10A-474B4B295D8D}"/>
              </a:ext>
            </a:extLst>
          </p:cNvPr>
          <p:cNvSpPr/>
          <p:nvPr/>
        </p:nvSpPr>
        <p:spPr>
          <a:xfrm>
            <a:off x="654342" y="5836688"/>
            <a:ext cx="7910818" cy="560569"/>
          </a:xfrm>
          <a:prstGeom prst="roundRect">
            <a:avLst/>
          </a:prstGeom>
          <a:solidFill>
            <a:schemeClr val="bg1"/>
          </a:solidFill>
          <a:ln w="28575">
            <a:solidFill>
              <a:srgbClr val="FFB71B"/>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214313" indent="-214313" algn="ctr">
              <a:buFontTx/>
              <a:buChar char="-"/>
            </a:pPr>
            <a:r>
              <a:rPr lang="en-US" sz="1400" dirty="0">
                <a:solidFill>
                  <a:srgbClr val="0F2044"/>
                </a:solidFill>
              </a:rPr>
              <a:t>actions will be intersectional and promote equity, diversity, and inclusion across all disciplines</a:t>
            </a:r>
          </a:p>
          <a:p>
            <a:pPr marL="214313" indent="-214313" algn="ctr">
              <a:buFontTx/>
              <a:buChar char="-"/>
            </a:pPr>
            <a:r>
              <a:rPr lang="en-US" sz="1400" dirty="0">
                <a:solidFill>
                  <a:srgbClr val="0F2044"/>
                </a:solidFill>
              </a:rPr>
              <a:t>evaluation and assessment will happen through UNCG-OAERS</a:t>
            </a:r>
          </a:p>
        </p:txBody>
      </p:sp>
      <p:sp>
        <p:nvSpPr>
          <p:cNvPr id="22" name="TextBox 21">
            <a:extLst>
              <a:ext uri="{FF2B5EF4-FFF2-40B4-BE49-F238E27FC236}">
                <a16:creationId xmlns:a16="http://schemas.microsoft.com/office/drawing/2014/main" id="{B6EE4CB5-A875-441D-AAFB-9D9335CF9298}"/>
              </a:ext>
            </a:extLst>
          </p:cNvPr>
          <p:cNvSpPr txBox="1"/>
          <p:nvPr/>
        </p:nvSpPr>
        <p:spPr>
          <a:xfrm>
            <a:off x="194544" y="1389907"/>
            <a:ext cx="513410" cy="1407308"/>
          </a:xfrm>
          <a:prstGeom prst="rect">
            <a:avLst/>
          </a:prstGeom>
          <a:noFill/>
        </p:spPr>
        <p:txBody>
          <a:bodyPr vert="wordArtVert" wrap="none" rtlCol="0">
            <a:spAutoFit/>
          </a:bodyPr>
          <a:lstStyle/>
          <a:p>
            <a:r>
              <a:rPr lang="en-US" dirty="0"/>
              <a:t>NEED</a:t>
            </a:r>
          </a:p>
        </p:txBody>
      </p:sp>
      <p:sp>
        <p:nvSpPr>
          <p:cNvPr id="23" name="TextBox 22">
            <a:extLst>
              <a:ext uri="{FF2B5EF4-FFF2-40B4-BE49-F238E27FC236}">
                <a16:creationId xmlns:a16="http://schemas.microsoft.com/office/drawing/2014/main" id="{0EAA07B4-6C7A-4E5D-8C30-420DEF180CBF}"/>
              </a:ext>
            </a:extLst>
          </p:cNvPr>
          <p:cNvSpPr txBox="1"/>
          <p:nvPr/>
        </p:nvSpPr>
        <p:spPr>
          <a:xfrm>
            <a:off x="197409" y="3120438"/>
            <a:ext cx="513410" cy="2393027"/>
          </a:xfrm>
          <a:prstGeom prst="rect">
            <a:avLst/>
          </a:prstGeom>
          <a:noFill/>
        </p:spPr>
        <p:txBody>
          <a:bodyPr vert="wordArtVert" wrap="none" rtlCol="0">
            <a:spAutoFit/>
          </a:bodyPr>
          <a:lstStyle/>
          <a:p>
            <a:r>
              <a:rPr lang="en-US" dirty="0"/>
              <a:t>ACTIONS</a:t>
            </a:r>
          </a:p>
        </p:txBody>
      </p:sp>
      <p:cxnSp>
        <p:nvCxnSpPr>
          <p:cNvPr id="25" name="Straight Connector 24">
            <a:extLst>
              <a:ext uri="{FF2B5EF4-FFF2-40B4-BE49-F238E27FC236}">
                <a16:creationId xmlns:a16="http://schemas.microsoft.com/office/drawing/2014/main" id="{B65BA694-5460-406E-8BA5-8359E155632D}"/>
              </a:ext>
            </a:extLst>
          </p:cNvPr>
          <p:cNvCxnSpPr>
            <a:cxnSpLocks/>
          </p:cNvCxnSpPr>
          <p:nvPr/>
        </p:nvCxnSpPr>
        <p:spPr>
          <a:xfrm>
            <a:off x="1871662" y="1386782"/>
            <a:ext cx="5416142" cy="0"/>
          </a:xfrm>
          <a:prstGeom prst="line">
            <a:avLst/>
          </a:prstGeom>
          <a:ln w="28575">
            <a:solidFill>
              <a:srgbClr val="FFB71B"/>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619137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18C2D13-B960-A049-B931-22F0533714EC}"/>
              </a:ext>
            </a:extLst>
          </p:cNvPr>
          <p:cNvPicPr>
            <a:picLocks noChangeAspect="1"/>
          </p:cNvPicPr>
          <p:nvPr/>
        </p:nvPicPr>
        <p:blipFill rotWithShape="1">
          <a:blip r:embed="rId3"/>
          <a:srcRect l="10969" r="365"/>
          <a:stretch/>
        </p:blipFill>
        <p:spPr>
          <a:xfrm>
            <a:off x="20" y="10"/>
            <a:ext cx="9143980" cy="6857990"/>
          </a:xfrm>
          <a:prstGeom prst="rect">
            <a:avLst/>
          </a:prstGeom>
        </p:spPr>
      </p:pic>
      <p:sp>
        <p:nvSpPr>
          <p:cNvPr id="12" name="Rectangle 11">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5F46D5-1A63-E64A-A442-22256A890757}"/>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defTabSz="914400">
              <a:lnSpc>
                <a:spcPct val="90000"/>
              </a:lnSpc>
            </a:pPr>
            <a:r>
              <a:rPr lang="en-US" sz="3100" kern="1200" dirty="0">
                <a:solidFill>
                  <a:schemeClr val="tx1">
                    <a:lumMod val="85000"/>
                    <a:lumOff val="15000"/>
                  </a:schemeClr>
                </a:solidFill>
                <a:latin typeface="+mj-lt"/>
                <a:ea typeface="+mj-ea"/>
                <a:cs typeface="+mj-cs"/>
              </a:rPr>
              <a:t>Thank you</a:t>
            </a:r>
          </a:p>
        </p:txBody>
      </p:sp>
      <p:cxnSp>
        <p:nvCxnSpPr>
          <p:cNvPr id="14" name="Straight Connector 13">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686057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A024A884-ABA8-8146-B9F7-299287DA84B6}"/>
              </a:ext>
            </a:extLst>
          </p:cNvPr>
          <p:cNvSpPr txBox="1">
            <a:spLocks/>
          </p:cNvSpPr>
          <p:nvPr/>
        </p:nvSpPr>
        <p:spPr>
          <a:xfrm>
            <a:off x="106784" y="433968"/>
            <a:ext cx="2468166" cy="2287588"/>
          </a:xfrm>
          <a:prstGeom prst="rect">
            <a:avLst/>
          </a:prstGeom>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lgn="ctr" defTabSz="914400">
              <a:lnSpc>
                <a:spcPct val="90000"/>
              </a:lnSpc>
              <a:spcBef>
                <a:spcPct val="0"/>
              </a:spcBef>
              <a:spcAft>
                <a:spcPts val="600"/>
              </a:spcAft>
              <a:buNone/>
            </a:pPr>
            <a:endParaRPr lang="en-US" sz="3100" b="1" dirty="0">
              <a:solidFill>
                <a:schemeClr val="tx2"/>
              </a:solidFill>
              <a:latin typeface="+mj-lt"/>
              <a:ea typeface="+mj-ea"/>
              <a:cs typeface="+mj-cs"/>
            </a:endParaRPr>
          </a:p>
          <a:p>
            <a:pPr marL="57150" indent="0" algn="ctr" defTabSz="914400">
              <a:lnSpc>
                <a:spcPct val="90000"/>
              </a:lnSpc>
              <a:spcBef>
                <a:spcPct val="0"/>
              </a:spcBef>
              <a:spcAft>
                <a:spcPts val="600"/>
              </a:spcAft>
              <a:buNone/>
            </a:pPr>
            <a:endParaRPr lang="en-US" sz="3100" b="1" dirty="0">
              <a:solidFill>
                <a:schemeClr val="tx2"/>
              </a:solidFill>
              <a:latin typeface="+mj-lt"/>
              <a:ea typeface="+mj-ea"/>
              <a:cs typeface="+mj-cs"/>
            </a:endParaRPr>
          </a:p>
          <a:p>
            <a:pPr marL="57150" indent="0" algn="ctr" defTabSz="914400">
              <a:lnSpc>
                <a:spcPct val="90000"/>
              </a:lnSpc>
              <a:spcBef>
                <a:spcPct val="0"/>
              </a:spcBef>
              <a:spcAft>
                <a:spcPts val="600"/>
              </a:spcAft>
              <a:buNone/>
            </a:pPr>
            <a:r>
              <a:rPr lang="en-US" sz="3100" b="1" dirty="0">
                <a:solidFill>
                  <a:schemeClr val="tx2"/>
                </a:solidFill>
                <a:latin typeface="+mj-lt"/>
                <a:ea typeface="+mj-ea"/>
                <a:cs typeface="+mj-cs"/>
              </a:rPr>
              <a:t> </a:t>
            </a:r>
          </a:p>
          <a:p>
            <a:pPr marL="57150" indent="0" algn="ctr" defTabSz="914400">
              <a:lnSpc>
                <a:spcPct val="90000"/>
              </a:lnSpc>
              <a:spcBef>
                <a:spcPct val="0"/>
              </a:spcBef>
              <a:spcAft>
                <a:spcPts val="600"/>
              </a:spcAft>
              <a:buNone/>
            </a:pPr>
            <a:r>
              <a:rPr lang="en-US" sz="3100" b="1" dirty="0">
                <a:solidFill>
                  <a:schemeClr val="tx2"/>
                </a:solidFill>
                <a:latin typeface="+mj-lt"/>
                <a:ea typeface="+mj-ea"/>
                <a:cs typeface="+mj-cs"/>
              </a:rPr>
              <a:t>ADVANCE </a:t>
            </a:r>
          </a:p>
        </p:txBody>
      </p:sp>
      <p:sp>
        <p:nvSpPr>
          <p:cNvPr id="3" name="Content Placeholder 2">
            <a:extLst>
              <a:ext uri="{FF2B5EF4-FFF2-40B4-BE49-F238E27FC236}">
                <a16:creationId xmlns:a16="http://schemas.microsoft.com/office/drawing/2014/main" id="{CC6002D8-EEC9-824D-AA2A-4351713FD961}"/>
              </a:ext>
            </a:extLst>
          </p:cNvPr>
          <p:cNvSpPr>
            <a:spLocks noGrp="1"/>
          </p:cNvSpPr>
          <p:nvPr>
            <p:ph idx="1"/>
          </p:nvPr>
        </p:nvSpPr>
        <p:spPr>
          <a:xfrm>
            <a:off x="2688610" y="26775"/>
            <a:ext cx="6250674" cy="3101974"/>
          </a:xfrm>
        </p:spPr>
        <p:txBody>
          <a:bodyPr vert="horz" lIns="91440" tIns="45720" rIns="91440" bIns="45720" rtlCol="0" anchor="ctr">
            <a:normAutofit/>
          </a:bodyPr>
          <a:lstStyle/>
          <a:p>
            <a:pPr marL="0" indent="0" algn="ctr" defTabSz="914400">
              <a:lnSpc>
                <a:spcPct val="90000"/>
              </a:lnSpc>
              <a:buNone/>
            </a:pPr>
            <a:r>
              <a:rPr lang="en-US" sz="2400" b="1" dirty="0"/>
              <a:t>Organizational Change for Gender Equity in STEM Academic Professions</a:t>
            </a:r>
          </a:p>
          <a:p>
            <a:pPr marL="0" indent="-228600" defTabSz="914400">
              <a:lnSpc>
                <a:spcPct val="90000"/>
              </a:lnSpc>
              <a:buFont typeface="Arial" panose="020B0604020202020204" pitchFamily="34" charset="0"/>
              <a:buChar char="•"/>
            </a:pPr>
            <a:endParaRPr lang="en-US" sz="1000" dirty="0"/>
          </a:p>
          <a:p>
            <a:pPr marL="0" indent="-228600" defTabSz="914400">
              <a:lnSpc>
                <a:spcPct val="90000"/>
              </a:lnSpc>
              <a:buFont typeface="Arial" panose="020B0604020202020204" pitchFamily="34" charset="0"/>
              <a:buChar char="•"/>
            </a:pPr>
            <a:r>
              <a:rPr lang="en-US" sz="1800" dirty="0"/>
              <a:t>Aims for gender, racial, and ethnic equity in STEM faculty</a:t>
            </a:r>
          </a:p>
          <a:p>
            <a:pPr marL="0" indent="-228600" defTabSz="914400">
              <a:lnSpc>
                <a:spcPct val="90000"/>
              </a:lnSpc>
              <a:buFont typeface="Arial" panose="020B0604020202020204" pitchFamily="34" charset="0"/>
              <a:buChar char="•"/>
            </a:pPr>
            <a:endParaRPr lang="en-US" sz="1000" dirty="0"/>
          </a:p>
          <a:p>
            <a:pPr marL="0" indent="-228600" defTabSz="914400">
              <a:lnSpc>
                <a:spcPct val="90000"/>
              </a:lnSpc>
              <a:buFont typeface="Arial" panose="020B0604020202020204" pitchFamily="34" charset="0"/>
              <a:buChar char="•"/>
            </a:pPr>
            <a:r>
              <a:rPr lang="en-US" sz="1800" dirty="0"/>
              <a:t>Aims to enhance the systemic factors that support equity and inclusion </a:t>
            </a:r>
          </a:p>
          <a:p>
            <a:pPr marL="0" indent="-228600" defTabSz="914400">
              <a:lnSpc>
                <a:spcPct val="90000"/>
              </a:lnSpc>
              <a:buFont typeface="Arial" panose="020B0604020202020204" pitchFamily="34" charset="0"/>
              <a:buChar char="•"/>
            </a:pPr>
            <a:endParaRPr lang="en-US" sz="1000" dirty="0"/>
          </a:p>
          <a:p>
            <a:pPr marL="0" indent="-228600" defTabSz="914400">
              <a:lnSpc>
                <a:spcPct val="90000"/>
              </a:lnSpc>
              <a:buFont typeface="Arial" panose="020B0604020202020204" pitchFamily="34" charset="0"/>
              <a:buChar char="•"/>
            </a:pPr>
            <a:r>
              <a:rPr lang="en-US" sz="1800" dirty="0"/>
              <a:t>Aims to mitigate the systemic factors that create inequities in the academic profession and workplaces</a:t>
            </a:r>
          </a:p>
        </p:txBody>
      </p:sp>
      <p:pic>
        <p:nvPicPr>
          <p:cNvPr id="6" name="Content Placeholder 3">
            <a:extLst>
              <a:ext uri="{FF2B5EF4-FFF2-40B4-BE49-F238E27FC236}">
                <a16:creationId xmlns:a16="http://schemas.microsoft.com/office/drawing/2014/main" id="{A6BCCDC9-D23C-3D4B-999F-7B292E62B7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027" r="-1" b="23960"/>
          <a:stretch/>
        </p:blipFill>
        <p:spPr>
          <a:xfrm>
            <a:off x="-6876" y="2763151"/>
            <a:ext cx="9150876" cy="4093262"/>
          </a:xfrm>
          <a:custGeom>
            <a:avLst/>
            <a:gdLst>
              <a:gd name="connsiteX0" fmla="*/ 12201168 w 12201168"/>
              <a:gd name="connsiteY0" fmla="*/ 0 h 4093262"/>
              <a:gd name="connsiteX1" fmla="*/ 12201168 w 12201168"/>
              <a:gd name="connsiteY1" fmla="*/ 4093262 h 4093262"/>
              <a:gd name="connsiteX2" fmla="*/ 0 w 12201168"/>
              <a:gd name="connsiteY2" fmla="*/ 4093262 h 4093262"/>
              <a:gd name="connsiteX3" fmla="*/ 0 w 12201168"/>
              <a:gd name="connsiteY3" fmla="*/ 49771 h 4093262"/>
              <a:gd name="connsiteX4" fmla="*/ 344880 w 12201168"/>
              <a:gd name="connsiteY4" fmla="*/ 64399 h 4093262"/>
              <a:gd name="connsiteX5" fmla="*/ 9469555 w 12201168"/>
              <a:gd name="connsiteY5" fmla="*/ 167599 h 4093262"/>
              <a:gd name="connsiteX6" fmla="*/ 11750723 w 12201168"/>
              <a:gd name="connsiteY6" fmla="*/ 7961 h 40932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201168" h="4093262">
                <a:moveTo>
                  <a:pt x="12201168" y="0"/>
                </a:moveTo>
                <a:lnTo>
                  <a:pt x="12201168" y="4093262"/>
                </a:lnTo>
                <a:lnTo>
                  <a:pt x="0" y="4093262"/>
                </a:lnTo>
                <a:lnTo>
                  <a:pt x="0" y="49771"/>
                </a:lnTo>
                <a:lnTo>
                  <a:pt x="344880" y="64399"/>
                </a:lnTo>
                <a:cubicBezTo>
                  <a:pt x="3386438" y="213466"/>
                  <a:pt x="6427997" y="534535"/>
                  <a:pt x="9469555" y="167599"/>
                </a:cubicBezTo>
                <a:cubicBezTo>
                  <a:pt x="10229945" y="75865"/>
                  <a:pt x="10990334" y="27132"/>
                  <a:pt x="11750723" y="7961"/>
                </a:cubicBezTo>
                <a:close/>
              </a:path>
            </a:pathLst>
          </a:custGeom>
        </p:spPr>
      </p:pic>
      <p:pic>
        <p:nvPicPr>
          <p:cNvPr id="1026" name="Picture 2" descr="Image result for NSF advance logo">
            <a:extLst>
              <a:ext uri="{FF2B5EF4-FFF2-40B4-BE49-F238E27FC236}">
                <a16:creationId xmlns:a16="http://schemas.microsoft.com/office/drawing/2014/main" id="{922EC4E8-DB68-8F4C-B309-3E2D36E257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 y="151742"/>
            <a:ext cx="1836101" cy="1845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83578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27A5D6-FF88-1345-8530-BD0BB8B88630}"/>
              </a:ext>
            </a:extLst>
          </p:cNvPr>
          <p:cNvSpPr>
            <a:spLocks noGrp="1"/>
          </p:cNvSpPr>
          <p:nvPr>
            <p:ph type="title"/>
          </p:nvPr>
        </p:nvSpPr>
        <p:spPr>
          <a:xfrm>
            <a:off x="491490" y="365125"/>
            <a:ext cx="3840085" cy="1692794"/>
          </a:xfrm>
        </p:spPr>
        <p:txBody>
          <a:bodyPr>
            <a:normAutofit/>
          </a:bodyPr>
          <a:lstStyle/>
          <a:p>
            <a:r>
              <a:rPr lang="en-US" b="1" dirty="0"/>
              <a:t>UNCG ADVANCE </a:t>
            </a:r>
          </a:p>
        </p:txBody>
      </p:sp>
      <p:cxnSp>
        <p:nvCxnSpPr>
          <p:cNvPr id="15" name="Straight Arrow Connector 14">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429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32A1F7EE-4959-2647-B920-E97A60360AB8}"/>
              </a:ext>
            </a:extLst>
          </p:cNvPr>
          <p:cNvSpPr>
            <a:spLocks noGrp="1"/>
          </p:cNvSpPr>
          <p:nvPr>
            <p:ph idx="1"/>
          </p:nvPr>
        </p:nvSpPr>
        <p:spPr>
          <a:xfrm>
            <a:off x="4572000" y="243495"/>
            <a:ext cx="4544534" cy="3462228"/>
          </a:xfrm>
        </p:spPr>
        <p:txBody>
          <a:bodyPr>
            <a:normAutofit/>
          </a:bodyPr>
          <a:lstStyle/>
          <a:p>
            <a:pPr>
              <a:buFont typeface="Arial" panose="020B0604020202020204" pitchFamily="34" charset="0"/>
              <a:buChar char="•"/>
            </a:pPr>
            <a:r>
              <a:rPr lang="en-US" sz="2400" dirty="0"/>
              <a:t>$1 Million investment</a:t>
            </a:r>
          </a:p>
          <a:p>
            <a:pPr>
              <a:buFont typeface="Arial" panose="020B0604020202020204" pitchFamily="34" charset="0"/>
              <a:buChar char="•"/>
            </a:pPr>
            <a:r>
              <a:rPr lang="en-US" sz="2400" dirty="0"/>
              <a:t>3 years</a:t>
            </a:r>
          </a:p>
          <a:p>
            <a:pPr>
              <a:buFont typeface="Arial" panose="020B0604020202020204" pitchFamily="34" charset="0"/>
              <a:buChar char="•"/>
            </a:pPr>
            <a:r>
              <a:rPr lang="en-US" sz="2400" dirty="0"/>
              <a:t>Launch date October 29, 2019 </a:t>
            </a:r>
          </a:p>
          <a:p>
            <a:pPr>
              <a:buFont typeface="Arial" panose="020B0604020202020204" pitchFamily="34" charset="0"/>
              <a:buChar char="•"/>
            </a:pPr>
            <a:r>
              <a:rPr lang="en-US" sz="2400" dirty="0"/>
              <a:t>PI Provost Dunn</a:t>
            </a:r>
          </a:p>
          <a:p>
            <a:pPr>
              <a:buFont typeface="Arial" panose="020B0604020202020204" pitchFamily="34" charset="0"/>
              <a:buChar char="•"/>
            </a:pPr>
            <a:r>
              <a:rPr lang="en-US" sz="2400" dirty="0"/>
              <a:t>Co-PIs: Boyce, Brown-</a:t>
            </a:r>
            <a:r>
              <a:rPr lang="en-US" sz="2400" dirty="0" err="1"/>
              <a:t>Jeffy</a:t>
            </a:r>
            <a:r>
              <a:rPr lang="en-US" sz="2400" dirty="0"/>
              <a:t>, Glenn, Mendez-Smith, Shelton</a:t>
            </a:r>
          </a:p>
          <a:p>
            <a:pPr>
              <a:buFont typeface="Arial" panose="020B0604020202020204" pitchFamily="34" charset="0"/>
              <a:buChar char="•"/>
            </a:pPr>
            <a:r>
              <a:rPr lang="en-US" sz="2400" dirty="0"/>
              <a:t>SPs: Haines, Littlefield, Reid, Turner, Voorhees</a:t>
            </a:r>
          </a:p>
          <a:p>
            <a:pPr>
              <a:buFont typeface="Arial" panose="020B0604020202020204" pitchFamily="34" charset="0"/>
              <a:buChar char="•"/>
            </a:pPr>
            <a:endParaRPr lang="en-US" sz="1600" dirty="0"/>
          </a:p>
          <a:p>
            <a:pPr>
              <a:buFont typeface="Arial" panose="020B0604020202020204" pitchFamily="34" charset="0"/>
              <a:buChar char="•"/>
            </a:pPr>
            <a:endParaRPr lang="en-US" sz="1600" dirty="0"/>
          </a:p>
        </p:txBody>
      </p:sp>
      <p:pic>
        <p:nvPicPr>
          <p:cNvPr id="5" name="Picture 4">
            <a:extLst>
              <a:ext uri="{FF2B5EF4-FFF2-40B4-BE49-F238E27FC236}">
                <a16:creationId xmlns:a16="http://schemas.microsoft.com/office/drawing/2014/main" id="{1A1406F2-57CE-1D41-B2EC-25DAD5FF2DD7}"/>
              </a:ext>
            </a:extLst>
          </p:cNvPr>
          <p:cNvPicPr>
            <a:picLocks noChangeAspect="1"/>
          </p:cNvPicPr>
          <p:nvPr/>
        </p:nvPicPr>
        <p:blipFill rotWithShape="1">
          <a:blip r:embed="rId3"/>
          <a:srcRect t="16829" b="30940"/>
          <a:stretch/>
        </p:blipFill>
        <p:spPr>
          <a:xfrm>
            <a:off x="0" y="3705723"/>
            <a:ext cx="9144000" cy="3176337"/>
          </a:xfrm>
          <a:prstGeom prst="rect">
            <a:avLst/>
          </a:prstGeom>
        </p:spPr>
      </p:pic>
      <p:sp>
        <p:nvSpPr>
          <p:cNvPr id="8" name="Content Placeholder 2">
            <a:extLst>
              <a:ext uri="{FF2B5EF4-FFF2-40B4-BE49-F238E27FC236}">
                <a16:creationId xmlns:a16="http://schemas.microsoft.com/office/drawing/2014/main" id="{AA88EBB1-E38F-7043-A087-FD60EC4C05F3}"/>
              </a:ext>
            </a:extLst>
          </p:cNvPr>
          <p:cNvSpPr txBox="1">
            <a:spLocks/>
          </p:cNvSpPr>
          <p:nvPr/>
        </p:nvSpPr>
        <p:spPr>
          <a:xfrm>
            <a:off x="344905" y="2575042"/>
            <a:ext cx="4544534" cy="112683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pPr>
            <a:r>
              <a:rPr lang="en-US" sz="2400" dirty="0"/>
              <a:t>Goal: Institutional Transformation </a:t>
            </a:r>
          </a:p>
          <a:p>
            <a:pPr>
              <a:buFont typeface="Arial" panose="020B0604020202020204" pitchFamily="34" charset="0"/>
              <a:buChar char="•"/>
            </a:pPr>
            <a:endParaRPr lang="en-US" sz="1600" dirty="0"/>
          </a:p>
          <a:p>
            <a:pPr>
              <a:buFont typeface="Arial" panose="020B0604020202020204" pitchFamily="34" charset="0"/>
              <a:buChar char="•"/>
            </a:pPr>
            <a:endParaRPr lang="en-US" sz="1600" dirty="0"/>
          </a:p>
        </p:txBody>
      </p:sp>
    </p:spTree>
    <p:extLst>
      <p:ext uri="{BB962C8B-B14F-4D97-AF65-F5344CB8AC3E}">
        <p14:creationId xmlns:p14="http://schemas.microsoft.com/office/powerpoint/2010/main" val="23051193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BC8725B-F00C-D447-BB8A-9ABCFD47787F}"/>
              </a:ext>
            </a:extLst>
          </p:cNvPr>
          <p:cNvPicPr>
            <a:picLocks noGrp="1" noChangeAspect="1"/>
          </p:cNvPicPr>
          <p:nvPr>
            <p:ph idx="1"/>
          </p:nvPr>
        </p:nvPicPr>
        <p:blipFill rotWithShape="1">
          <a:blip r:embed="rId3"/>
          <a:srcRect l="8108" r="3225"/>
          <a:stretch/>
        </p:blipFill>
        <p:spPr>
          <a:xfrm>
            <a:off x="20" y="10"/>
            <a:ext cx="9143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9144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EA94FC3-B001-4945-B9CD-6DAFF4576D28}"/>
              </a:ext>
            </a:extLst>
          </p:cNvPr>
          <p:cNvSpPr>
            <a:spLocks noGrp="1"/>
          </p:cNvSpPr>
          <p:nvPr>
            <p:ph type="title"/>
          </p:nvPr>
        </p:nvSpPr>
        <p:spPr>
          <a:xfrm>
            <a:off x="392906" y="5317240"/>
            <a:ext cx="8408194" cy="744836"/>
          </a:xfrm>
        </p:spPr>
        <p:txBody>
          <a:bodyPr vert="horz" lIns="91440" tIns="45720" rIns="91440" bIns="45720" rtlCol="0" anchor="ctr">
            <a:normAutofit/>
          </a:bodyPr>
          <a:lstStyle/>
          <a:p>
            <a:pPr defTabSz="914400">
              <a:lnSpc>
                <a:spcPct val="90000"/>
              </a:lnSpc>
            </a:pPr>
            <a:r>
              <a:rPr lang="en-US" sz="3100" kern="1200" dirty="0">
                <a:solidFill>
                  <a:schemeClr val="tx1">
                    <a:lumMod val="85000"/>
                    <a:lumOff val="15000"/>
                  </a:schemeClr>
                </a:solidFill>
                <a:latin typeface="+mj-lt"/>
                <a:ea typeface="+mj-ea"/>
                <a:cs typeface="+mj-cs"/>
              </a:rPr>
              <a:t>UNC Greensbor</a:t>
            </a:r>
            <a:r>
              <a:rPr lang="en-US" sz="3100" dirty="0">
                <a:solidFill>
                  <a:schemeClr val="tx1">
                    <a:lumMod val="85000"/>
                    <a:lumOff val="15000"/>
                  </a:schemeClr>
                </a:solidFill>
              </a:rPr>
              <a:t>o</a:t>
            </a:r>
            <a:r>
              <a:rPr lang="en-US" sz="3100" kern="1200" dirty="0">
                <a:solidFill>
                  <a:schemeClr val="tx1">
                    <a:lumMod val="85000"/>
                    <a:lumOff val="15000"/>
                  </a:schemeClr>
                </a:solidFill>
                <a:latin typeface="+mj-lt"/>
                <a:ea typeface="+mj-ea"/>
                <a:cs typeface="+mj-cs"/>
              </a:rPr>
              <a:t> Self-Study</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9144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53733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E89A7B-D27C-A542-8EDC-DBBB952D4299}"/>
              </a:ext>
            </a:extLst>
          </p:cNvPr>
          <p:cNvPicPr>
            <a:picLocks noChangeAspect="1"/>
          </p:cNvPicPr>
          <p:nvPr/>
        </p:nvPicPr>
        <p:blipFill>
          <a:blip r:embed="rId3"/>
          <a:stretch>
            <a:fillRect/>
          </a:stretch>
        </p:blipFill>
        <p:spPr>
          <a:xfrm>
            <a:off x="5214266" y="0"/>
            <a:ext cx="3929734" cy="6858000"/>
          </a:xfrm>
          <a:prstGeom prst="rect">
            <a:avLst/>
          </a:prstGeom>
        </p:spPr>
      </p:pic>
      <p:sp>
        <p:nvSpPr>
          <p:cNvPr id="5" name="Title 1">
            <a:extLst>
              <a:ext uri="{FF2B5EF4-FFF2-40B4-BE49-F238E27FC236}">
                <a16:creationId xmlns:a16="http://schemas.microsoft.com/office/drawing/2014/main" id="{3C0FEA80-9079-4250-81D2-21A7631B7505}"/>
              </a:ext>
            </a:extLst>
          </p:cNvPr>
          <p:cNvSpPr txBox="1">
            <a:spLocks/>
          </p:cNvSpPr>
          <p:nvPr/>
        </p:nvSpPr>
        <p:spPr>
          <a:xfrm>
            <a:off x="385986" y="222390"/>
            <a:ext cx="4412041"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000" u="sng" dirty="0"/>
              <a:t>Number of faculty by gender</a:t>
            </a:r>
            <a:r>
              <a:rPr lang="en-US" sz="2000" dirty="0"/>
              <a:t>, compared across rank, and compared across STEM versus non-STEM departments, at UNCG</a:t>
            </a:r>
          </a:p>
        </p:txBody>
      </p:sp>
      <p:pic>
        <p:nvPicPr>
          <p:cNvPr id="9" name="Picture 8">
            <a:extLst>
              <a:ext uri="{FF2B5EF4-FFF2-40B4-BE49-F238E27FC236}">
                <a16:creationId xmlns:a16="http://schemas.microsoft.com/office/drawing/2014/main" id="{CCA4D8EF-CC8B-D247-AADF-260A436DFCF2}"/>
              </a:ext>
            </a:extLst>
          </p:cNvPr>
          <p:cNvPicPr>
            <a:picLocks noChangeAspect="1"/>
          </p:cNvPicPr>
          <p:nvPr/>
        </p:nvPicPr>
        <p:blipFill rotWithShape="1">
          <a:blip r:embed="rId4"/>
          <a:srcRect t="8488" b="18897"/>
          <a:stretch/>
        </p:blipFill>
        <p:spPr>
          <a:xfrm>
            <a:off x="0" y="1319138"/>
            <a:ext cx="5214266" cy="5538862"/>
          </a:xfrm>
          <a:prstGeom prst="rect">
            <a:avLst/>
          </a:prstGeom>
        </p:spPr>
      </p:pic>
    </p:spTree>
    <p:extLst>
      <p:ext uri="{BB962C8B-B14F-4D97-AF65-F5344CB8AC3E}">
        <p14:creationId xmlns:p14="http://schemas.microsoft.com/office/powerpoint/2010/main" val="2285447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5F182D-890F-814F-A1BC-A5964EF436EA}"/>
              </a:ext>
            </a:extLst>
          </p:cNvPr>
          <p:cNvSpPr>
            <a:spLocks noGrp="1"/>
          </p:cNvSpPr>
          <p:nvPr>
            <p:ph type="title"/>
          </p:nvPr>
        </p:nvSpPr>
        <p:spPr>
          <a:xfrm>
            <a:off x="457200" y="206398"/>
            <a:ext cx="8229600" cy="593725"/>
          </a:xfrm>
        </p:spPr>
        <p:txBody>
          <a:bodyPr>
            <a:noAutofit/>
          </a:bodyPr>
          <a:lstStyle/>
          <a:p>
            <a:br>
              <a:rPr lang="en-US" sz="2000" dirty="0"/>
            </a:br>
            <a:br>
              <a:rPr lang="en-US" sz="2000" dirty="0"/>
            </a:br>
            <a:r>
              <a:rPr lang="en-US" sz="2000" u="sng" dirty="0"/>
              <a:t>Research output metrics </a:t>
            </a:r>
            <a:r>
              <a:rPr lang="en-US" sz="2000" dirty="0"/>
              <a:t>from the UNCG Office of Research for the past 6 years in STEM and non-STEM departments at UNCG. </a:t>
            </a:r>
            <a:br>
              <a:rPr lang="en-US" sz="2000" dirty="0"/>
            </a:br>
            <a:endParaRPr lang="en-US" sz="2000" dirty="0"/>
          </a:p>
        </p:txBody>
      </p:sp>
      <p:pic>
        <p:nvPicPr>
          <p:cNvPr id="4" name="Picture 3">
            <a:extLst>
              <a:ext uri="{FF2B5EF4-FFF2-40B4-BE49-F238E27FC236}">
                <a16:creationId xmlns:a16="http://schemas.microsoft.com/office/drawing/2014/main" id="{D6B847E0-D5B9-7844-B370-3458EC14C03F}"/>
              </a:ext>
            </a:extLst>
          </p:cNvPr>
          <p:cNvPicPr>
            <a:picLocks noChangeAspect="1"/>
          </p:cNvPicPr>
          <p:nvPr/>
        </p:nvPicPr>
        <p:blipFill rotWithShape="1">
          <a:blip r:embed="rId3"/>
          <a:srcRect b="50000"/>
          <a:stretch/>
        </p:blipFill>
        <p:spPr>
          <a:xfrm>
            <a:off x="3592" y="1146412"/>
            <a:ext cx="4941361" cy="5711588"/>
          </a:xfrm>
          <a:prstGeom prst="rect">
            <a:avLst/>
          </a:prstGeom>
        </p:spPr>
      </p:pic>
      <p:pic>
        <p:nvPicPr>
          <p:cNvPr id="7" name="Picture 6">
            <a:extLst>
              <a:ext uri="{FF2B5EF4-FFF2-40B4-BE49-F238E27FC236}">
                <a16:creationId xmlns:a16="http://schemas.microsoft.com/office/drawing/2014/main" id="{DFCAE9A2-08A7-B949-A88C-B32A8655E590}"/>
              </a:ext>
            </a:extLst>
          </p:cNvPr>
          <p:cNvPicPr>
            <a:picLocks noChangeAspect="1"/>
          </p:cNvPicPr>
          <p:nvPr/>
        </p:nvPicPr>
        <p:blipFill rotWithShape="1">
          <a:blip r:embed="rId4"/>
          <a:srcRect t="9751" r="8157" b="6966"/>
          <a:stretch/>
        </p:blipFill>
        <p:spPr>
          <a:xfrm>
            <a:off x="4944953" y="1146412"/>
            <a:ext cx="4199047" cy="5711588"/>
          </a:xfrm>
          <a:prstGeom prst="rect">
            <a:avLst/>
          </a:prstGeom>
        </p:spPr>
      </p:pic>
    </p:spTree>
    <p:extLst>
      <p:ext uri="{BB962C8B-B14F-4D97-AF65-F5344CB8AC3E}">
        <p14:creationId xmlns:p14="http://schemas.microsoft.com/office/powerpoint/2010/main" val="34480862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B9DB507-414D-ED47-83C5-287ADB626EAA}"/>
              </a:ext>
            </a:extLst>
          </p:cNvPr>
          <p:cNvPicPr>
            <a:picLocks noChangeAspect="1"/>
          </p:cNvPicPr>
          <p:nvPr/>
        </p:nvPicPr>
        <p:blipFill rotWithShape="1">
          <a:blip r:embed="rId3"/>
          <a:srcRect t="50000"/>
          <a:stretch/>
        </p:blipFill>
        <p:spPr>
          <a:xfrm>
            <a:off x="-13648" y="910991"/>
            <a:ext cx="4705215" cy="5438633"/>
          </a:xfrm>
          <a:prstGeom prst="rect">
            <a:avLst/>
          </a:prstGeom>
        </p:spPr>
      </p:pic>
      <p:sp>
        <p:nvSpPr>
          <p:cNvPr id="5" name="Title 1">
            <a:extLst>
              <a:ext uri="{FF2B5EF4-FFF2-40B4-BE49-F238E27FC236}">
                <a16:creationId xmlns:a16="http://schemas.microsoft.com/office/drawing/2014/main" id="{E1761812-1795-8046-BA90-FA5ADD9AEAFB}"/>
              </a:ext>
            </a:extLst>
          </p:cNvPr>
          <p:cNvSpPr txBox="1">
            <a:spLocks/>
          </p:cNvSpPr>
          <p:nvPr/>
        </p:nvSpPr>
        <p:spPr>
          <a:xfrm>
            <a:off x="293427" y="19691"/>
            <a:ext cx="8229600" cy="59372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br>
              <a:rPr lang="en-US" sz="2000" dirty="0"/>
            </a:br>
            <a:br>
              <a:rPr lang="en-US" sz="2000" dirty="0"/>
            </a:br>
            <a:r>
              <a:rPr lang="en-US" sz="2000" u="sng" dirty="0"/>
              <a:t>Research output metrics </a:t>
            </a:r>
            <a:r>
              <a:rPr lang="en-US" sz="2000" dirty="0"/>
              <a:t>from the UNCG Office of Research for the past 6 years in STEM and non-STEM departments at UNCG. </a:t>
            </a:r>
            <a:br>
              <a:rPr lang="en-US" sz="2000" dirty="0"/>
            </a:br>
            <a:endParaRPr lang="en-US" sz="2000" dirty="0"/>
          </a:p>
        </p:txBody>
      </p:sp>
      <p:pic>
        <p:nvPicPr>
          <p:cNvPr id="3" name="Picture 2">
            <a:extLst>
              <a:ext uri="{FF2B5EF4-FFF2-40B4-BE49-F238E27FC236}">
                <a16:creationId xmlns:a16="http://schemas.microsoft.com/office/drawing/2014/main" id="{F13DB218-1C77-7A4B-B23A-C3943B30BE92}"/>
              </a:ext>
            </a:extLst>
          </p:cNvPr>
          <p:cNvPicPr>
            <a:picLocks noChangeAspect="1"/>
          </p:cNvPicPr>
          <p:nvPr/>
        </p:nvPicPr>
        <p:blipFill rotWithShape="1">
          <a:blip r:embed="rId4"/>
          <a:srcRect t="34473" b="12433"/>
          <a:stretch/>
        </p:blipFill>
        <p:spPr>
          <a:xfrm>
            <a:off x="-34113" y="3630308"/>
            <a:ext cx="9144000" cy="3240696"/>
          </a:xfrm>
          <a:prstGeom prst="rect">
            <a:avLst/>
          </a:prstGeom>
        </p:spPr>
      </p:pic>
      <p:pic>
        <p:nvPicPr>
          <p:cNvPr id="7" name="Picture 6">
            <a:extLst>
              <a:ext uri="{FF2B5EF4-FFF2-40B4-BE49-F238E27FC236}">
                <a16:creationId xmlns:a16="http://schemas.microsoft.com/office/drawing/2014/main" id="{52AD56A8-3BC4-C84D-860D-0B659C3E16C3}"/>
              </a:ext>
            </a:extLst>
          </p:cNvPr>
          <p:cNvPicPr>
            <a:picLocks noChangeAspect="1"/>
          </p:cNvPicPr>
          <p:nvPr/>
        </p:nvPicPr>
        <p:blipFill rotWithShape="1">
          <a:blip r:embed="rId3"/>
          <a:srcRect t="74854"/>
          <a:stretch/>
        </p:blipFill>
        <p:spPr>
          <a:xfrm>
            <a:off x="4496943" y="910991"/>
            <a:ext cx="4705215" cy="2735242"/>
          </a:xfrm>
          <a:prstGeom prst="rect">
            <a:avLst/>
          </a:prstGeom>
        </p:spPr>
      </p:pic>
    </p:spTree>
    <p:extLst>
      <p:ext uri="{BB962C8B-B14F-4D97-AF65-F5344CB8AC3E}">
        <p14:creationId xmlns:p14="http://schemas.microsoft.com/office/powerpoint/2010/main" val="20412470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76FAF-24EE-134E-86A8-4E46662421D5}"/>
              </a:ext>
            </a:extLst>
          </p:cNvPr>
          <p:cNvSpPr>
            <a:spLocks noGrp="1"/>
          </p:cNvSpPr>
          <p:nvPr>
            <p:ph type="title"/>
          </p:nvPr>
        </p:nvSpPr>
        <p:spPr>
          <a:xfrm>
            <a:off x="0" y="274638"/>
            <a:ext cx="9144000" cy="693706"/>
          </a:xfrm>
        </p:spPr>
        <p:txBody>
          <a:bodyPr>
            <a:normAutofit/>
          </a:bodyPr>
          <a:lstStyle/>
          <a:p>
            <a:r>
              <a:rPr lang="en-US" sz="3200" dirty="0"/>
              <a:t>Qualitative Study of Work-Life Balance at UNCG</a:t>
            </a:r>
          </a:p>
        </p:txBody>
      </p:sp>
      <p:pic>
        <p:nvPicPr>
          <p:cNvPr id="7" name="Picture 6" descr="A close up of a logo&#10;&#10;Description automatically generated">
            <a:extLst>
              <a:ext uri="{FF2B5EF4-FFF2-40B4-BE49-F238E27FC236}">
                <a16:creationId xmlns:a16="http://schemas.microsoft.com/office/drawing/2014/main" id="{9A955274-5717-4959-8452-383C95101174}"/>
              </a:ext>
            </a:extLst>
          </p:cNvPr>
          <p:cNvPicPr>
            <a:picLocks noChangeAspect="1"/>
          </p:cNvPicPr>
          <p:nvPr/>
        </p:nvPicPr>
        <p:blipFill>
          <a:blip r:embed="rId3"/>
          <a:stretch>
            <a:fillRect/>
          </a:stretch>
        </p:blipFill>
        <p:spPr>
          <a:xfrm>
            <a:off x="0" y="1042381"/>
            <a:ext cx="9144000" cy="5094786"/>
          </a:xfrm>
          <a:prstGeom prst="rect">
            <a:avLst/>
          </a:prstGeom>
        </p:spPr>
      </p:pic>
    </p:spTree>
    <p:extLst>
      <p:ext uri="{BB962C8B-B14F-4D97-AF65-F5344CB8AC3E}">
        <p14:creationId xmlns:p14="http://schemas.microsoft.com/office/powerpoint/2010/main" val="41986943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Rectangle 47">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8BA583C5-E0CA-934F-950A-531CF30B9F2B}"/>
              </a:ext>
            </a:extLst>
          </p:cNvPr>
          <p:cNvPicPr>
            <a:picLocks noChangeAspect="1"/>
          </p:cNvPicPr>
          <p:nvPr/>
        </p:nvPicPr>
        <p:blipFill rotWithShape="1">
          <a:blip r:embed="rId2">
            <a:alphaModFix amt="35000"/>
          </a:blip>
          <a:srcRect l="8125" r="2874" b="-2"/>
          <a:stretch/>
        </p:blipFill>
        <p:spPr>
          <a:xfrm>
            <a:off x="20" y="1"/>
            <a:ext cx="9143980" cy="6857999"/>
          </a:xfrm>
          <a:prstGeom prst="rect">
            <a:avLst/>
          </a:prstGeom>
        </p:spPr>
      </p:pic>
      <p:sp>
        <p:nvSpPr>
          <p:cNvPr id="2" name="Title 1">
            <a:extLst>
              <a:ext uri="{FF2B5EF4-FFF2-40B4-BE49-F238E27FC236}">
                <a16:creationId xmlns:a16="http://schemas.microsoft.com/office/drawing/2014/main" id="{16C079D1-95D1-8145-AF12-FAF4C2E87C12}"/>
              </a:ext>
            </a:extLst>
          </p:cNvPr>
          <p:cNvSpPr>
            <a:spLocks noGrp="1"/>
          </p:cNvSpPr>
          <p:nvPr>
            <p:ph type="title"/>
          </p:nvPr>
        </p:nvSpPr>
        <p:spPr>
          <a:xfrm>
            <a:off x="628650" y="1065862"/>
            <a:ext cx="2484873" cy="4726276"/>
          </a:xfrm>
        </p:spPr>
        <p:txBody>
          <a:bodyPr>
            <a:normAutofit/>
          </a:bodyPr>
          <a:lstStyle/>
          <a:p>
            <a:r>
              <a:rPr lang="en-US" sz="3500" dirty="0">
                <a:solidFill>
                  <a:srgbClr val="FFFFFF"/>
                </a:solidFill>
              </a:rPr>
              <a:t>Findings:</a:t>
            </a:r>
            <a:br>
              <a:rPr lang="en-US" sz="3500" dirty="0">
                <a:solidFill>
                  <a:srgbClr val="FFFFFF"/>
                </a:solidFill>
              </a:rPr>
            </a:br>
            <a:br>
              <a:rPr lang="en-US" sz="3500" dirty="0">
                <a:solidFill>
                  <a:srgbClr val="FFFFFF"/>
                </a:solidFill>
              </a:rPr>
            </a:br>
            <a:r>
              <a:rPr lang="en-US" sz="3500" dirty="0">
                <a:solidFill>
                  <a:srgbClr val="FFFFFF"/>
                </a:solidFill>
              </a:rPr>
              <a:t> Strengths – Supportive policies </a:t>
            </a:r>
          </a:p>
        </p:txBody>
      </p:sp>
      <p:cxnSp>
        <p:nvCxnSpPr>
          <p:cNvPr id="50" name="Straight Connector 49">
            <a:extLst>
              <a:ext uri="{FF2B5EF4-FFF2-40B4-BE49-F238E27FC236}">
                <a16:creationId xmlns:a16="http://schemas.microsoft.com/office/drawing/2014/main" id="{67182200-4859-4C8D-BCBB-55B245C28B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49002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C9BE40D9-7C74-8F48-83F9-A7E7B9EB8BE1}"/>
              </a:ext>
            </a:extLst>
          </p:cNvPr>
          <p:cNvSpPr>
            <a:spLocks noGrp="1"/>
          </p:cNvSpPr>
          <p:nvPr>
            <p:ph idx="1"/>
          </p:nvPr>
        </p:nvSpPr>
        <p:spPr>
          <a:xfrm>
            <a:off x="3866533" y="150125"/>
            <a:ext cx="5127330" cy="6564574"/>
          </a:xfrm>
        </p:spPr>
        <p:txBody>
          <a:bodyPr anchor="ctr">
            <a:normAutofit/>
          </a:bodyPr>
          <a:lstStyle/>
          <a:p>
            <a:pPr marL="0" indent="0">
              <a:lnSpc>
                <a:spcPct val="150000"/>
              </a:lnSpc>
              <a:buNone/>
            </a:pPr>
            <a:r>
              <a:rPr lang="en-US" sz="2400" i="1" dirty="0">
                <a:solidFill>
                  <a:srgbClr val="FFFFFF"/>
                </a:solidFill>
              </a:rPr>
              <a:t>“I have been SO HAPPY with the provost's family leave policy changes over the last few years. She instituted 1-semester teaching leave for faculty which was life changing for me when I had a baby. I brag about this policy to everyone who interviews in my department.”</a:t>
            </a:r>
          </a:p>
        </p:txBody>
      </p:sp>
    </p:spTree>
    <p:extLst>
      <p:ext uri="{BB962C8B-B14F-4D97-AF65-F5344CB8AC3E}">
        <p14:creationId xmlns:p14="http://schemas.microsoft.com/office/powerpoint/2010/main" val="1137410832"/>
      </p:ext>
    </p:extLst>
  </p:cSld>
  <p:clrMapOvr>
    <a:overrideClrMapping bg1="dk1" tx1="lt1" bg2="dk2" tx2="lt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306</TotalTime>
  <Words>585</Words>
  <Application>Microsoft Office PowerPoint</Application>
  <PresentationFormat>On-screen Show (4:3)</PresentationFormat>
  <Paragraphs>85</Paragraphs>
  <Slides>14</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14</vt:i4>
      </vt:variant>
    </vt:vector>
  </HeadingPairs>
  <TitlesOfParts>
    <vt:vector size="17" baseType="lpstr">
      <vt:lpstr>Arial</vt:lpstr>
      <vt:lpstr>Calibri</vt:lpstr>
      <vt:lpstr>Office Theme</vt:lpstr>
      <vt:lpstr>PowerPoint Presentation</vt:lpstr>
      <vt:lpstr>PowerPoint Presentation</vt:lpstr>
      <vt:lpstr>UNCG ADVANCE </vt:lpstr>
      <vt:lpstr>UNC Greensboro Self-Study</vt:lpstr>
      <vt:lpstr>PowerPoint Presentation</vt:lpstr>
      <vt:lpstr>  Research output metrics from the UNCG Office of Research for the past 6 years in STEM and non-STEM departments at UNCG.  </vt:lpstr>
      <vt:lpstr>PowerPoint Presentation</vt:lpstr>
      <vt:lpstr>Qualitative Study of Work-Life Balance at UNCG</vt:lpstr>
      <vt:lpstr>Findings:   Strengths – Supportive policies </vt:lpstr>
      <vt:lpstr>Findings:   Challenges – Lack of Awareness of Policies </vt:lpstr>
      <vt:lpstr>Findings:   Challenges – Ensuring Access </vt:lpstr>
      <vt:lpstr>Findings:   Challenges – Unclear guidance for policies </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Ayesha S Boyce</dc:creator>
  <cp:lastModifiedBy>Shelly Brown-Jeffy</cp:lastModifiedBy>
  <cp:revision>5</cp:revision>
  <dcterms:created xsi:type="dcterms:W3CDTF">2019-10-21T19:29:14Z</dcterms:created>
  <dcterms:modified xsi:type="dcterms:W3CDTF">2020-05-23T00:09:19Z</dcterms:modified>
</cp:coreProperties>
</file>